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9"/>
  </p:notesMasterIdLst>
  <p:handoutMasterIdLst>
    <p:handoutMasterId r:id="rId20"/>
  </p:handoutMasterIdLst>
  <p:sldIdLst>
    <p:sldId id="272" r:id="rId2"/>
    <p:sldId id="379" r:id="rId3"/>
    <p:sldId id="363" r:id="rId4"/>
    <p:sldId id="381" r:id="rId5"/>
    <p:sldId id="293" r:id="rId6"/>
    <p:sldId id="290" r:id="rId7"/>
    <p:sldId id="380" r:id="rId8"/>
    <p:sldId id="289" r:id="rId9"/>
    <p:sldId id="281" r:id="rId10"/>
    <p:sldId id="285" r:id="rId11"/>
    <p:sldId id="286" r:id="rId12"/>
    <p:sldId id="278" r:id="rId13"/>
    <p:sldId id="279" r:id="rId14"/>
    <p:sldId id="291" r:id="rId15"/>
    <p:sldId id="292" r:id="rId16"/>
    <p:sldId id="383" r:id="rId17"/>
    <p:sldId id="275" r:id="rId1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159DE-DD1A-4874-83B1-47545CA5DB5D}" v="1" dt="2020-02-04T13:56:38.4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66948" autoAdjust="0"/>
  </p:normalViewPr>
  <p:slideViewPr>
    <p:cSldViewPr>
      <p:cViewPr varScale="1">
        <p:scale>
          <a:sx n="87" d="100"/>
          <a:sy n="87" d="100"/>
        </p:scale>
        <p:origin x="1278" y="84"/>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7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3F23C-DE3D-4651-B7F3-D10AB1143B21}"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BDD49A64-F8CA-470E-BA82-10E5D6680FE6}">
      <dgm:prSet phldrT="[Text]"/>
      <dgm:spPr/>
      <dgm:t>
        <a:bodyPr/>
        <a:lstStyle/>
        <a:p>
          <a:r>
            <a:rPr lang="sv-SE" dirty="0"/>
            <a:t>Närvarande, tillitsfullt och engagerat </a:t>
          </a:r>
          <a:r>
            <a:rPr lang="sv-SE" b="1" dirty="0"/>
            <a:t>ledarskap</a:t>
          </a:r>
        </a:p>
      </dgm:t>
    </dgm:pt>
    <dgm:pt modelId="{004C96E1-D30F-4EC7-B7B7-C89DBEE65550}" type="parTrans" cxnId="{923D0E7A-B400-4780-BB8B-C1B54601ABFF}">
      <dgm:prSet/>
      <dgm:spPr/>
      <dgm:t>
        <a:bodyPr/>
        <a:lstStyle/>
        <a:p>
          <a:endParaRPr lang="sv-SE"/>
        </a:p>
      </dgm:t>
    </dgm:pt>
    <dgm:pt modelId="{B9943EDF-9C18-4A29-952F-24BA8A3F9C69}" type="sibTrans" cxnId="{923D0E7A-B400-4780-BB8B-C1B54601ABFF}">
      <dgm:prSet/>
      <dgm:spPr/>
      <dgm:t>
        <a:bodyPr/>
        <a:lstStyle/>
        <a:p>
          <a:endParaRPr lang="sv-SE"/>
        </a:p>
      </dgm:t>
    </dgm:pt>
    <dgm:pt modelId="{69B172BF-87EA-4F8B-9A5D-ECFC3C52AC05}">
      <dgm:prSet phldrT="[Text]"/>
      <dgm:spPr/>
      <dgm:t>
        <a:bodyPr/>
        <a:lstStyle/>
        <a:p>
          <a:r>
            <a:rPr lang="sv-SE" b="1" dirty="0"/>
            <a:t>Delaktighet</a:t>
          </a:r>
          <a:r>
            <a:rPr lang="sv-SE" dirty="0"/>
            <a:t> och påverkansmöjligheter</a:t>
          </a:r>
        </a:p>
      </dgm:t>
    </dgm:pt>
    <dgm:pt modelId="{D944D10A-E5AA-4C8A-A836-2359D0445D31}" type="parTrans" cxnId="{1C1DD816-8911-4E1F-83EB-1AE9D3A3B258}">
      <dgm:prSet/>
      <dgm:spPr/>
      <dgm:t>
        <a:bodyPr/>
        <a:lstStyle/>
        <a:p>
          <a:endParaRPr lang="sv-SE"/>
        </a:p>
      </dgm:t>
    </dgm:pt>
    <dgm:pt modelId="{B6FD937A-2AA6-407F-8F39-0B041040FB4F}" type="sibTrans" cxnId="{1C1DD816-8911-4E1F-83EB-1AE9D3A3B258}">
      <dgm:prSet/>
      <dgm:spPr/>
      <dgm:t>
        <a:bodyPr/>
        <a:lstStyle/>
        <a:p>
          <a:endParaRPr lang="sv-SE"/>
        </a:p>
      </dgm:t>
    </dgm:pt>
    <dgm:pt modelId="{8775BF21-EF90-4FE8-A7E2-09CE56B08FD2}">
      <dgm:prSet phldrT="[Text]"/>
      <dgm:spPr/>
      <dgm:t>
        <a:bodyPr/>
        <a:lstStyle/>
        <a:p>
          <a:r>
            <a:rPr lang="sv-SE" dirty="0"/>
            <a:t>Välutvecklad </a:t>
          </a:r>
          <a:r>
            <a:rPr lang="sv-SE" b="1" dirty="0"/>
            <a:t>kommunikation</a:t>
          </a:r>
          <a:r>
            <a:rPr lang="sv-SE" dirty="0"/>
            <a:t> och feedback</a:t>
          </a:r>
        </a:p>
      </dgm:t>
    </dgm:pt>
    <dgm:pt modelId="{49D47A40-5C6D-4BCC-9D6C-A2FBABE8E58D}" type="parTrans" cxnId="{C0AB750C-FCA1-49F4-9745-4D0F65C621F7}">
      <dgm:prSet/>
      <dgm:spPr/>
      <dgm:t>
        <a:bodyPr/>
        <a:lstStyle/>
        <a:p>
          <a:endParaRPr lang="sv-SE"/>
        </a:p>
      </dgm:t>
    </dgm:pt>
    <dgm:pt modelId="{0907BDC6-8F10-4932-91D5-CA7DF5809B0F}" type="sibTrans" cxnId="{C0AB750C-FCA1-49F4-9745-4D0F65C621F7}">
      <dgm:prSet/>
      <dgm:spPr/>
      <dgm:t>
        <a:bodyPr/>
        <a:lstStyle/>
        <a:p>
          <a:endParaRPr lang="sv-SE"/>
        </a:p>
      </dgm:t>
    </dgm:pt>
    <dgm:pt modelId="{A4041D79-69A8-4C38-93A7-86470783DCA5}">
      <dgm:prSet phldrT="[Text]"/>
      <dgm:spPr/>
      <dgm:t>
        <a:bodyPr/>
        <a:lstStyle/>
        <a:p>
          <a:r>
            <a:rPr lang="sv-SE" dirty="0"/>
            <a:t>Väl fungerande </a:t>
          </a:r>
          <a:r>
            <a:rPr lang="sv-SE" b="1" dirty="0"/>
            <a:t>systematiskt arbetsmiljöarbete </a:t>
          </a:r>
          <a:r>
            <a:rPr lang="sv-SE" dirty="0"/>
            <a:t>i vardagen</a:t>
          </a:r>
        </a:p>
      </dgm:t>
    </dgm:pt>
    <dgm:pt modelId="{3F9AB10B-2F30-4362-8DBD-5D10B50CF740}" type="parTrans" cxnId="{00B9969A-7979-43BA-8562-88566B734A03}">
      <dgm:prSet/>
      <dgm:spPr/>
      <dgm:t>
        <a:bodyPr/>
        <a:lstStyle/>
        <a:p>
          <a:endParaRPr lang="sv-SE"/>
        </a:p>
      </dgm:t>
    </dgm:pt>
    <dgm:pt modelId="{5028FC8B-FE7B-4560-81A4-28F55590188E}" type="sibTrans" cxnId="{00B9969A-7979-43BA-8562-88566B734A03}">
      <dgm:prSet/>
      <dgm:spPr/>
      <dgm:t>
        <a:bodyPr/>
        <a:lstStyle/>
        <a:p>
          <a:endParaRPr lang="sv-SE"/>
        </a:p>
      </dgm:t>
    </dgm:pt>
    <dgm:pt modelId="{7089F8A0-1540-4F1A-8AD2-8FD5FA04E651}" type="pres">
      <dgm:prSet presAssocID="{9943F23C-DE3D-4651-B7F3-D10AB1143B21}" presName="linearFlow" presStyleCnt="0">
        <dgm:presLayoutVars>
          <dgm:dir/>
          <dgm:resizeHandles val="exact"/>
        </dgm:presLayoutVars>
      </dgm:prSet>
      <dgm:spPr/>
    </dgm:pt>
    <dgm:pt modelId="{92775826-7A04-4DC5-A591-25B7619D1F76}" type="pres">
      <dgm:prSet presAssocID="{BDD49A64-F8CA-470E-BA82-10E5D6680FE6}" presName="comp" presStyleCnt="0"/>
      <dgm:spPr/>
    </dgm:pt>
    <dgm:pt modelId="{CE705F5B-7F8D-4C6B-AAD6-9A2C2C52F49E}" type="pres">
      <dgm:prSet presAssocID="{BDD49A64-F8CA-470E-BA82-10E5D6680FE6}" presName="rect2" presStyleLbl="node1" presStyleIdx="0" presStyleCnt="4">
        <dgm:presLayoutVars>
          <dgm:bulletEnabled val="1"/>
        </dgm:presLayoutVars>
      </dgm:prSet>
      <dgm:spPr>
        <a:prstGeom prst="roundRect">
          <a:avLst/>
        </a:prstGeom>
      </dgm:spPr>
    </dgm:pt>
    <dgm:pt modelId="{DF735D4D-E03F-4B68-A15F-0DB9CD729073}" type="pres">
      <dgm:prSet presAssocID="{BDD49A64-F8CA-470E-BA82-10E5D6680FE6}" presName="rect1" presStyleLbl="ln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pt>
    <dgm:pt modelId="{D942ACCA-92BA-4CB7-83F9-63A9EF570257}" type="pres">
      <dgm:prSet presAssocID="{B9943EDF-9C18-4A29-952F-24BA8A3F9C69}" presName="sibTrans" presStyleCnt="0"/>
      <dgm:spPr/>
    </dgm:pt>
    <dgm:pt modelId="{C6B76091-8959-4B0C-B795-941EA97599F1}" type="pres">
      <dgm:prSet presAssocID="{69B172BF-87EA-4F8B-9A5D-ECFC3C52AC05}" presName="comp" presStyleCnt="0"/>
      <dgm:spPr/>
    </dgm:pt>
    <dgm:pt modelId="{DE5B4D7A-84F6-4E95-865E-D0EE2DBE91F1}" type="pres">
      <dgm:prSet presAssocID="{69B172BF-87EA-4F8B-9A5D-ECFC3C52AC05}" presName="rect2" presStyleLbl="node1" presStyleIdx="1" presStyleCnt="4">
        <dgm:presLayoutVars>
          <dgm:bulletEnabled val="1"/>
        </dgm:presLayoutVars>
      </dgm:prSet>
      <dgm:spPr>
        <a:prstGeom prst="roundRect">
          <a:avLst/>
        </a:prstGeom>
      </dgm:spPr>
    </dgm:pt>
    <dgm:pt modelId="{18229757-4673-40E4-84BE-1A970A943EA7}" type="pres">
      <dgm:prSet presAssocID="{69B172BF-87EA-4F8B-9A5D-ECFC3C52AC05}" presName="rect1" presStyleLbl="ln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pt>
    <dgm:pt modelId="{44A4609F-3643-4D2A-AE93-5181668485CE}" type="pres">
      <dgm:prSet presAssocID="{B6FD937A-2AA6-407F-8F39-0B041040FB4F}" presName="sibTrans" presStyleCnt="0"/>
      <dgm:spPr/>
    </dgm:pt>
    <dgm:pt modelId="{C7B6535C-ECF0-40B0-A98C-69F68CF9FBBD}" type="pres">
      <dgm:prSet presAssocID="{8775BF21-EF90-4FE8-A7E2-09CE56B08FD2}" presName="comp" presStyleCnt="0"/>
      <dgm:spPr/>
    </dgm:pt>
    <dgm:pt modelId="{16D7A599-86BC-4C59-A21B-CFAA97161861}" type="pres">
      <dgm:prSet presAssocID="{8775BF21-EF90-4FE8-A7E2-09CE56B08FD2}" presName="rect2" presStyleLbl="node1" presStyleIdx="2" presStyleCnt="4">
        <dgm:presLayoutVars>
          <dgm:bulletEnabled val="1"/>
        </dgm:presLayoutVars>
      </dgm:prSet>
      <dgm:spPr>
        <a:prstGeom prst="roundRect">
          <a:avLst/>
        </a:prstGeom>
      </dgm:spPr>
    </dgm:pt>
    <dgm:pt modelId="{D1E9B05E-BC68-4AE8-A701-C3A8FE494258}" type="pres">
      <dgm:prSet presAssocID="{8775BF21-EF90-4FE8-A7E2-09CE56B08FD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pt>
    <dgm:pt modelId="{4A0CAF08-5B4C-418D-9655-6A46BB719F5F}" type="pres">
      <dgm:prSet presAssocID="{0907BDC6-8F10-4932-91D5-CA7DF5809B0F}" presName="sibTrans" presStyleCnt="0"/>
      <dgm:spPr/>
    </dgm:pt>
    <dgm:pt modelId="{56480523-BD39-4072-AD81-39C4A5F0FF76}" type="pres">
      <dgm:prSet presAssocID="{A4041D79-69A8-4C38-93A7-86470783DCA5}" presName="comp" presStyleCnt="0"/>
      <dgm:spPr/>
    </dgm:pt>
    <dgm:pt modelId="{7E69DB69-9C69-4DB3-8A9C-2D11C1548C9D}" type="pres">
      <dgm:prSet presAssocID="{A4041D79-69A8-4C38-93A7-86470783DCA5}" presName="rect2" presStyleLbl="node1" presStyleIdx="3" presStyleCnt="4">
        <dgm:presLayoutVars>
          <dgm:bulletEnabled val="1"/>
        </dgm:presLayoutVars>
      </dgm:prSet>
      <dgm:spPr>
        <a:prstGeom prst="roundRect">
          <a:avLst/>
        </a:prstGeom>
      </dgm:spPr>
    </dgm:pt>
    <dgm:pt modelId="{4EB92B81-3C2E-40FC-8570-5B6144B328F5}" type="pres">
      <dgm:prSet presAssocID="{A4041D79-69A8-4C38-93A7-86470783DCA5}"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Lst>
  <dgm:cxnLst>
    <dgm:cxn modelId="{C0AB750C-FCA1-49F4-9745-4D0F65C621F7}" srcId="{9943F23C-DE3D-4651-B7F3-D10AB1143B21}" destId="{8775BF21-EF90-4FE8-A7E2-09CE56B08FD2}" srcOrd="2" destOrd="0" parTransId="{49D47A40-5C6D-4BCC-9D6C-A2FBABE8E58D}" sibTransId="{0907BDC6-8F10-4932-91D5-CA7DF5809B0F}"/>
    <dgm:cxn modelId="{C361230F-CC8A-45D0-A61E-C4CDAE365D9F}" type="presOf" srcId="{69B172BF-87EA-4F8B-9A5D-ECFC3C52AC05}" destId="{DE5B4D7A-84F6-4E95-865E-D0EE2DBE91F1}" srcOrd="0" destOrd="0" presId="urn:microsoft.com/office/officeart/2008/layout/AlternatingPictureBlocks"/>
    <dgm:cxn modelId="{1C1DD816-8911-4E1F-83EB-1AE9D3A3B258}" srcId="{9943F23C-DE3D-4651-B7F3-D10AB1143B21}" destId="{69B172BF-87EA-4F8B-9A5D-ECFC3C52AC05}" srcOrd="1" destOrd="0" parTransId="{D944D10A-E5AA-4C8A-A836-2359D0445D31}" sibTransId="{B6FD937A-2AA6-407F-8F39-0B041040FB4F}"/>
    <dgm:cxn modelId="{49EB6D63-EB03-49CB-8043-C10DD4EDC794}" type="presOf" srcId="{8775BF21-EF90-4FE8-A7E2-09CE56B08FD2}" destId="{16D7A599-86BC-4C59-A21B-CFAA97161861}" srcOrd="0" destOrd="0" presId="urn:microsoft.com/office/officeart/2008/layout/AlternatingPictureBlocks"/>
    <dgm:cxn modelId="{7889B46E-ECE3-4899-94E0-B061DA094085}" type="presOf" srcId="{A4041D79-69A8-4C38-93A7-86470783DCA5}" destId="{7E69DB69-9C69-4DB3-8A9C-2D11C1548C9D}" srcOrd="0" destOrd="0" presId="urn:microsoft.com/office/officeart/2008/layout/AlternatingPictureBlocks"/>
    <dgm:cxn modelId="{18433158-EC4E-46B4-B9AB-9BFF198B319F}" type="presOf" srcId="{BDD49A64-F8CA-470E-BA82-10E5D6680FE6}" destId="{CE705F5B-7F8D-4C6B-AAD6-9A2C2C52F49E}" srcOrd="0" destOrd="0" presId="urn:microsoft.com/office/officeart/2008/layout/AlternatingPictureBlocks"/>
    <dgm:cxn modelId="{923D0E7A-B400-4780-BB8B-C1B54601ABFF}" srcId="{9943F23C-DE3D-4651-B7F3-D10AB1143B21}" destId="{BDD49A64-F8CA-470E-BA82-10E5D6680FE6}" srcOrd="0" destOrd="0" parTransId="{004C96E1-D30F-4EC7-B7B7-C89DBEE65550}" sibTransId="{B9943EDF-9C18-4A29-952F-24BA8A3F9C69}"/>
    <dgm:cxn modelId="{00B9969A-7979-43BA-8562-88566B734A03}" srcId="{9943F23C-DE3D-4651-B7F3-D10AB1143B21}" destId="{A4041D79-69A8-4C38-93A7-86470783DCA5}" srcOrd="3" destOrd="0" parTransId="{3F9AB10B-2F30-4362-8DBD-5D10B50CF740}" sibTransId="{5028FC8B-FE7B-4560-81A4-28F55590188E}"/>
    <dgm:cxn modelId="{FEC309EF-5104-47CC-98D6-3A4D8089F13D}" type="presOf" srcId="{9943F23C-DE3D-4651-B7F3-D10AB1143B21}" destId="{7089F8A0-1540-4F1A-8AD2-8FD5FA04E651}" srcOrd="0" destOrd="0" presId="urn:microsoft.com/office/officeart/2008/layout/AlternatingPictureBlocks"/>
    <dgm:cxn modelId="{4FA7C755-8BDE-43C2-9FAB-AEC6B229163D}" type="presParOf" srcId="{7089F8A0-1540-4F1A-8AD2-8FD5FA04E651}" destId="{92775826-7A04-4DC5-A591-25B7619D1F76}" srcOrd="0" destOrd="0" presId="urn:microsoft.com/office/officeart/2008/layout/AlternatingPictureBlocks"/>
    <dgm:cxn modelId="{F09DC693-46A3-4C37-B962-2E693FAEADBC}" type="presParOf" srcId="{92775826-7A04-4DC5-A591-25B7619D1F76}" destId="{CE705F5B-7F8D-4C6B-AAD6-9A2C2C52F49E}" srcOrd="0" destOrd="0" presId="urn:microsoft.com/office/officeart/2008/layout/AlternatingPictureBlocks"/>
    <dgm:cxn modelId="{08C1D467-2B34-4A9B-9ADD-CD975900AFFC}" type="presParOf" srcId="{92775826-7A04-4DC5-A591-25B7619D1F76}" destId="{DF735D4D-E03F-4B68-A15F-0DB9CD729073}" srcOrd="1" destOrd="0" presId="urn:microsoft.com/office/officeart/2008/layout/AlternatingPictureBlocks"/>
    <dgm:cxn modelId="{3EEB5DF9-AC91-45D5-8084-368D9EAF7690}" type="presParOf" srcId="{7089F8A0-1540-4F1A-8AD2-8FD5FA04E651}" destId="{D942ACCA-92BA-4CB7-83F9-63A9EF570257}" srcOrd="1" destOrd="0" presId="urn:microsoft.com/office/officeart/2008/layout/AlternatingPictureBlocks"/>
    <dgm:cxn modelId="{110C160A-64AF-41C4-9F90-4E65BBC0FD47}" type="presParOf" srcId="{7089F8A0-1540-4F1A-8AD2-8FD5FA04E651}" destId="{C6B76091-8959-4B0C-B795-941EA97599F1}" srcOrd="2" destOrd="0" presId="urn:microsoft.com/office/officeart/2008/layout/AlternatingPictureBlocks"/>
    <dgm:cxn modelId="{E9A928BC-7DC3-4CF4-8BA9-00BF710453D2}" type="presParOf" srcId="{C6B76091-8959-4B0C-B795-941EA97599F1}" destId="{DE5B4D7A-84F6-4E95-865E-D0EE2DBE91F1}" srcOrd="0" destOrd="0" presId="urn:microsoft.com/office/officeart/2008/layout/AlternatingPictureBlocks"/>
    <dgm:cxn modelId="{B1A12FF2-B676-43AA-AABE-CD3F6B987871}" type="presParOf" srcId="{C6B76091-8959-4B0C-B795-941EA97599F1}" destId="{18229757-4673-40E4-84BE-1A970A943EA7}" srcOrd="1" destOrd="0" presId="urn:microsoft.com/office/officeart/2008/layout/AlternatingPictureBlocks"/>
    <dgm:cxn modelId="{676D1B71-A0F9-485E-9874-3F84222BA6DC}" type="presParOf" srcId="{7089F8A0-1540-4F1A-8AD2-8FD5FA04E651}" destId="{44A4609F-3643-4D2A-AE93-5181668485CE}" srcOrd="3" destOrd="0" presId="urn:microsoft.com/office/officeart/2008/layout/AlternatingPictureBlocks"/>
    <dgm:cxn modelId="{28B052C3-69B8-4BCA-843E-8FEB6EA5BAA9}" type="presParOf" srcId="{7089F8A0-1540-4F1A-8AD2-8FD5FA04E651}" destId="{C7B6535C-ECF0-40B0-A98C-69F68CF9FBBD}" srcOrd="4" destOrd="0" presId="urn:microsoft.com/office/officeart/2008/layout/AlternatingPictureBlocks"/>
    <dgm:cxn modelId="{78C093CF-C58E-4A99-BA37-D06A294FDA08}" type="presParOf" srcId="{C7B6535C-ECF0-40B0-A98C-69F68CF9FBBD}" destId="{16D7A599-86BC-4C59-A21B-CFAA97161861}" srcOrd="0" destOrd="0" presId="urn:microsoft.com/office/officeart/2008/layout/AlternatingPictureBlocks"/>
    <dgm:cxn modelId="{FE4E6CF4-507D-4E18-998F-054437EB1098}" type="presParOf" srcId="{C7B6535C-ECF0-40B0-A98C-69F68CF9FBBD}" destId="{D1E9B05E-BC68-4AE8-A701-C3A8FE494258}" srcOrd="1" destOrd="0" presId="urn:microsoft.com/office/officeart/2008/layout/AlternatingPictureBlocks"/>
    <dgm:cxn modelId="{CED51F65-42E4-48E5-BF45-5A516CB02F84}" type="presParOf" srcId="{7089F8A0-1540-4F1A-8AD2-8FD5FA04E651}" destId="{4A0CAF08-5B4C-418D-9655-6A46BB719F5F}" srcOrd="5" destOrd="0" presId="urn:microsoft.com/office/officeart/2008/layout/AlternatingPictureBlocks"/>
    <dgm:cxn modelId="{F3FC4C42-B762-49ED-AC37-0EF76DA42CA4}" type="presParOf" srcId="{7089F8A0-1540-4F1A-8AD2-8FD5FA04E651}" destId="{56480523-BD39-4072-AD81-39C4A5F0FF76}" srcOrd="6" destOrd="0" presId="urn:microsoft.com/office/officeart/2008/layout/AlternatingPictureBlocks"/>
    <dgm:cxn modelId="{7BA08676-781C-4972-B56C-8F8CB935C7BC}" type="presParOf" srcId="{56480523-BD39-4072-AD81-39C4A5F0FF76}" destId="{7E69DB69-9C69-4DB3-8A9C-2D11C1548C9D}" srcOrd="0" destOrd="0" presId="urn:microsoft.com/office/officeart/2008/layout/AlternatingPictureBlocks"/>
    <dgm:cxn modelId="{3F4D6658-E0D1-4A09-8ED8-1BD99CE6C1D8}" type="presParOf" srcId="{56480523-BD39-4072-AD81-39C4A5F0FF76}" destId="{4EB92B81-3C2E-40FC-8570-5B6144B328F5}"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3F23C-DE3D-4651-B7F3-D10AB1143B21}"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BDD49A64-F8CA-470E-BA82-10E5D6680FE6}">
      <dgm:prSet phldrT="[Text]"/>
      <dgm:spPr/>
      <dgm:t>
        <a:bodyPr/>
        <a:lstStyle/>
        <a:p>
          <a:r>
            <a:rPr lang="sv-SE" dirty="0"/>
            <a:t>Väl fungerande </a:t>
          </a:r>
          <a:r>
            <a:rPr lang="sv-SE" b="1" dirty="0"/>
            <a:t>rehabiliteringsarbete</a:t>
          </a:r>
          <a:r>
            <a:rPr lang="sv-SE" dirty="0"/>
            <a:t> för kort och långtidssjukfrånvaro</a:t>
          </a:r>
        </a:p>
      </dgm:t>
    </dgm:pt>
    <dgm:pt modelId="{004C96E1-D30F-4EC7-B7B7-C89DBEE65550}" type="parTrans" cxnId="{923D0E7A-B400-4780-BB8B-C1B54601ABFF}">
      <dgm:prSet/>
      <dgm:spPr/>
      <dgm:t>
        <a:bodyPr/>
        <a:lstStyle/>
        <a:p>
          <a:endParaRPr lang="sv-SE"/>
        </a:p>
      </dgm:t>
    </dgm:pt>
    <dgm:pt modelId="{B9943EDF-9C18-4A29-952F-24BA8A3F9C69}" type="sibTrans" cxnId="{923D0E7A-B400-4780-BB8B-C1B54601ABFF}">
      <dgm:prSet/>
      <dgm:spPr/>
      <dgm:t>
        <a:bodyPr/>
        <a:lstStyle/>
        <a:p>
          <a:endParaRPr lang="sv-SE"/>
        </a:p>
      </dgm:t>
    </dgm:pt>
    <dgm:pt modelId="{69B172BF-87EA-4F8B-9A5D-ECFC3C52AC05}">
      <dgm:prSet phldrT="[Text]"/>
      <dgm:spPr/>
      <dgm:t>
        <a:bodyPr/>
        <a:lstStyle/>
        <a:p>
          <a:r>
            <a:rPr lang="sv-SE" b="1" dirty="0"/>
            <a:t>Rättvis och transparent </a:t>
          </a:r>
          <a:r>
            <a:rPr lang="sv-SE" dirty="0"/>
            <a:t>organisation</a:t>
          </a:r>
        </a:p>
      </dgm:t>
    </dgm:pt>
    <dgm:pt modelId="{D944D10A-E5AA-4C8A-A836-2359D0445D31}" type="parTrans" cxnId="{1C1DD816-8911-4E1F-83EB-1AE9D3A3B258}">
      <dgm:prSet/>
      <dgm:spPr/>
      <dgm:t>
        <a:bodyPr/>
        <a:lstStyle/>
        <a:p>
          <a:endParaRPr lang="sv-SE"/>
        </a:p>
      </dgm:t>
    </dgm:pt>
    <dgm:pt modelId="{B6FD937A-2AA6-407F-8F39-0B041040FB4F}" type="sibTrans" cxnId="{1C1DD816-8911-4E1F-83EB-1AE9D3A3B258}">
      <dgm:prSet/>
      <dgm:spPr/>
      <dgm:t>
        <a:bodyPr/>
        <a:lstStyle/>
        <a:p>
          <a:endParaRPr lang="sv-SE"/>
        </a:p>
      </dgm:t>
    </dgm:pt>
    <dgm:pt modelId="{8775BF21-EF90-4FE8-A7E2-09CE56B08FD2}">
      <dgm:prSet phldrT="[Text]"/>
      <dgm:spPr/>
      <dgm:t>
        <a:bodyPr/>
        <a:lstStyle/>
        <a:p>
          <a:r>
            <a:rPr lang="sv-SE" b="1" dirty="0"/>
            <a:t>Kompetensutveckling</a:t>
          </a:r>
          <a:r>
            <a:rPr lang="sv-SE" dirty="0"/>
            <a:t> hela karriären och möjlighet till byte av arbetsuppgifter</a:t>
          </a:r>
        </a:p>
      </dgm:t>
    </dgm:pt>
    <dgm:pt modelId="{49D47A40-5C6D-4BCC-9D6C-A2FBABE8E58D}" type="parTrans" cxnId="{C0AB750C-FCA1-49F4-9745-4D0F65C621F7}">
      <dgm:prSet/>
      <dgm:spPr/>
      <dgm:t>
        <a:bodyPr/>
        <a:lstStyle/>
        <a:p>
          <a:endParaRPr lang="sv-SE"/>
        </a:p>
      </dgm:t>
    </dgm:pt>
    <dgm:pt modelId="{0907BDC6-8F10-4932-91D5-CA7DF5809B0F}" type="sibTrans" cxnId="{C0AB750C-FCA1-49F4-9745-4D0F65C621F7}">
      <dgm:prSet/>
      <dgm:spPr/>
      <dgm:t>
        <a:bodyPr/>
        <a:lstStyle/>
        <a:p>
          <a:endParaRPr lang="sv-SE"/>
        </a:p>
      </dgm:t>
    </dgm:pt>
    <dgm:pt modelId="{A4041D79-69A8-4C38-93A7-86470783DCA5}">
      <dgm:prSet phldrT="[Text]"/>
      <dgm:spPr/>
      <dgm:t>
        <a:bodyPr/>
        <a:lstStyle/>
        <a:p>
          <a:r>
            <a:rPr lang="sv-SE" b="1" dirty="0"/>
            <a:t>Prioritering</a:t>
          </a:r>
          <a:r>
            <a:rPr lang="sv-SE" dirty="0"/>
            <a:t> av arbetsuppgifter vid hög arbetsbelastning</a:t>
          </a:r>
        </a:p>
      </dgm:t>
    </dgm:pt>
    <dgm:pt modelId="{3F9AB10B-2F30-4362-8DBD-5D10B50CF740}" type="parTrans" cxnId="{00B9969A-7979-43BA-8562-88566B734A03}">
      <dgm:prSet/>
      <dgm:spPr/>
      <dgm:t>
        <a:bodyPr/>
        <a:lstStyle/>
        <a:p>
          <a:endParaRPr lang="sv-SE"/>
        </a:p>
      </dgm:t>
    </dgm:pt>
    <dgm:pt modelId="{5028FC8B-FE7B-4560-81A4-28F55590188E}" type="sibTrans" cxnId="{00B9969A-7979-43BA-8562-88566B734A03}">
      <dgm:prSet/>
      <dgm:spPr/>
      <dgm:t>
        <a:bodyPr/>
        <a:lstStyle/>
        <a:p>
          <a:endParaRPr lang="sv-SE"/>
        </a:p>
      </dgm:t>
    </dgm:pt>
    <dgm:pt modelId="{7089F8A0-1540-4F1A-8AD2-8FD5FA04E651}" type="pres">
      <dgm:prSet presAssocID="{9943F23C-DE3D-4651-B7F3-D10AB1143B21}" presName="linearFlow" presStyleCnt="0">
        <dgm:presLayoutVars>
          <dgm:dir/>
          <dgm:resizeHandles val="exact"/>
        </dgm:presLayoutVars>
      </dgm:prSet>
      <dgm:spPr/>
    </dgm:pt>
    <dgm:pt modelId="{92775826-7A04-4DC5-A591-25B7619D1F76}" type="pres">
      <dgm:prSet presAssocID="{BDD49A64-F8CA-470E-BA82-10E5D6680FE6}" presName="comp" presStyleCnt="0"/>
      <dgm:spPr/>
    </dgm:pt>
    <dgm:pt modelId="{CE705F5B-7F8D-4C6B-AAD6-9A2C2C52F49E}" type="pres">
      <dgm:prSet presAssocID="{BDD49A64-F8CA-470E-BA82-10E5D6680FE6}" presName="rect2" presStyleLbl="node1" presStyleIdx="0" presStyleCnt="4">
        <dgm:presLayoutVars>
          <dgm:bulletEnabled val="1"/>
        </dgm:presLayoutVars>
      </dgm:prSet>
      <dgm:spPr>
        <a:prstGeom prst="roundRect">
          <a:avLst/>
        </a:prstGeom>
      </dgm:spPr>
    </dgm:pt>
    <dgm:pt modelId="{DF735D4D-E03F-4B68-A15F-0DB9CD729073}" type="pres">
      <dgm:prSet presAssocID="{BDD49A64-F8CA-470E-BA82-10E5D6680FE6}" presName="rect1" presStyleLbl="ln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pt>
    <dgm:pt modelId="{D942ACCA-92BA-4CB7-83F9-63A9EF570257}" type="pres">
      <dgm:prSet presAssocID="{B9943EDF-9C18-4A29-952F-24BA8A3F9C69}" presName="sibTrans" presStyleCnt="0"/>
      <dgm:spPr/>
    </dgm:pt>
    <dgm:pt modelId="{C6B76091-8959-4B0C-B795-941EA97599F1}" type="pres">
      <dgm:prSet presAssocID="{69B172BF-87EA-4F8B-9A5D-ECFC3C52AC05}" presName="comp" presStyleCnt="0"/>
      <dgm:spPr/>
    </dgm:pt>
    <dgm:pt modelId="{DE5B4D7A-84F6-4E95-865E-D0EE2DBE91F1}" type="pres">
      <dgm:prSet presAssocID="{69B172BF-87EA-4F8B-9A5D-ECFC3C52AC05}" presName="rect2" presStyleLbl="node1" presStyleIdx="1" presStyleCnt="4">
        <dgm:presLayoutVars>
          <dgm:bulletEnabled val="1"/>
        </dgm:presLayoutVars>
      </dgm:prSet>
      <dgm:spPr>
        <a:prstGeom prst="roundRect">
          <a:avLst/>
        </a:prstGeom>
      </dgm:spPr>
    </dgm:pt>
    <dgm:pt modelId="{18229757-4673-40E4-84BE-1A970A943EA7}" type="pres">
      <dgm:prSet presAssocID="{69B172BF-87EA-4F8B-9A5D-ECFC3C52AC05}" presName="rect1" presStyleLbl="ln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pt>
    <dgm:pt modelId="{44A4609F-3643-4D2A-AE93-5181668485CE}" type="pres">
      <dgm:prSet presAssocID="{B6FD937A-2AA6-407F-8F39-0B041040FB4F}" presName="sibTrans" presStyleCnt="0"/>
      <dgm:spPr/>
    </dgm:pt>
    <dgm:pt modelId="{C7B6535C-ECF0-40B0-A98C-69F68CF9FBBD}" type="pres">
      <dgm:prSet presAssocID="{8775BF21-EF90-4FE8-A7E2-09CE56B08FD2}" presName="comp" presStyleCnt="0"/>
      <dgm:spPr/>
    </dgm:pt>
    <dgm:pt modelId="{16D7A599-86BC-4C59-A21B-CFAA97161861}" type="pres">
      <dgm:prSet presAssocID="{8775BF21-EF90-4FE8-A7E2-09CE56B08FD2}" presName="rect2" presStyleLbl="node1" presStyleIdx="2" presStyleCnt="4">
        <dgm:presLayoutVars>
          <dgm:bulletEnabled val="1"/>
        </dgm:presLayoutVars>
      </dgm:prSet>
      <dgm:spPr>
        <a:prstGeom prst="roundRect">
          <a:avLst/>
        </a:prstGeom>
      </dgm:spPr>
    </dgm:pt>
    <dgm:pt modelId="{D1E9B05E-BC68-4AE8-A701-C3A8FE494258}" type="pres">
      <dgm:prSet presAssocID="{8775BF21-EF90-4FE8-A7E2-09CE56B08FD2}" presName="rect1" presStyleLbl="ln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pt>
    <dgm:pt modelId="{4A0CAF08-5B4C-418D-9655-6A46BB719F5F}" type="pres">
      <dgm:prSet presAssocID="{0907BDC6-8F10-4932-91D5-CA7DF5809B0F}" presName="sibTrans" presStyleCnt="0"/>
      <dgm:spPr/>
    </dgm:pt>
    <dgm:pt modelId="{56480523-BD39-4072-AD81-39C4A5F0FF76}" type="pres">
      <dgm:prSet presAssocID="{A4041D79-69A8-4C38-93A7-86470783DCA5}" presName="comp" presStyleCnt="0"/>
      <dgm:spPr/>
    </dgm:pt>
    <dgm:pt modelId="{7E69DB69-9C69-4DB3-8A9C-2D11C1548C9D}" type="pres">
      <dgm:prSet presAssocID="{A4041D79-69A8-4C38-93A7-86470783DCA5}" presName="rect2" presStyleLbl="node1" presStyleIdx="3" presStyleCnt="4">
        <dgm:presLayoutVars>
          <dgm:bulletEnabled val="1"/>
        </dgm:presLayoutVars>
      </dgm:prSet>
      <dgm:spPr>
        <a:prstGeom prst="roundRect">
          <a:avLst/>
        </a:prstGeom>
      </dgm:spPr>
    </dgm:pt>
    <dgm:pt modelId="{4EB92B81-3C2E-40FC-8570-5B6144B328F5}" type="pres">
      <dgm:prSet presAssocID="{A4041D79-69A8-4C38-93A7-86470783DCA5}" presName="rect1" presStyleLbl="ln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dgm:spPr>
    </dgm:pt>
  </dgm:ptLst>
  <dgm:cxnLst>
    <dgm:cxn modelId="{C0AB750C-FCA1-49F4-9745-4D0F65C621F7}" srcId="{9943F23C-DE3D-4651-B7F3-D10AB1143B21}" destId="{8775BF21-EF90-4FE8-A7E2-09CE56B08FD2}" srcOrd="2" destOrd="0" parTransId="{49D47A40-5C6D-4BCC-9D6C-A2FBABE8E58D}" sibTransId="{0907BDC6-8F10-4932-91D5-CA7DF5809B0F}"/>
    <dgm:cxn modelId="{C361230F-CC8A-45D0-A61E-C4CDAE365D9F}" type="presOf" srcId="{69B172BF-87EA-4F8B-9A5D-ECFC3C52AC05}" destId="{DE5B4D7A-84F6-4E95-865E-D0EE2DBE91F1}" srcOrd="0" destOrd="0" presId="urn:microsoft.com/office/officeart/2008/layout/AlternatingPictureBlocks"/>
    <dgm:cxn modelId="{1C1DD816-8911-4E1F-83EB-1AE9D3A3B258}" srcId="{9943F23C-DE3D-4651-B7F3-D10AB1143B21}" destId="{69B172BF-87EA-4F8B-9A5D-ECFC3C52AC05}" srcOrd="1" destOrd="0" parTransId="{D944D10A-E5AA-4C8A-A836-2359D0445D31}" sibTransId="{B6FD937A-2AA6-407F-8F39-0B041040FB4F}"/>
    <dgm:cxn modelId="{49EB6D63-EB03-49CB-8043-C10DD4EDC794}" type="presOf" srcId="{8775BF21-EF90-4FE8-A7E2-09CE56B08FD2}" destId="{16D7A599-86BC-4C59-A21B-CFAA97161861}" srcOrd="0" destOrd="0" presId="urn:microsoft.com/office/officeart/2008/layout/AlternatingPictureBlocks"/>
    <dgm:cxn modelId="{7889B46E-ECE3-4899-94E0-B061DA094085}" type="presOf" srcId="{A4041D79-69A8-4C38-93A7-86470783DCA5}" destId="{7E69DB69-9C69-4DB3-8A9C-2D11C1548C9D}" srcOrd="0" destOrd="0" presId="urn:microsoft.com/office/officeart/2008/layout/AlternatingPictureBlocks"/>
    <dgm:cxn modelId="{18433158-EC4E-46B4-B9AB-9BFF198B319F}" type="presOf" srcId="{BDD49A64-F8CA-470E-BA82-10E5D6680FE6}" destId="{CE705F5B-7F8D-4C6B-AAD6-9A2C2C52F49E}" srcOrd="0" destOrd="0" presId="urn:microsoft.com/office/officeart/2008/layout/AlternatingPictureBlocks"/>
    <dgm:cxn modelId="{923D0E7A-B400-4780-BB8B-C1B54601ABFF}" srcId="{9943F23C-DE3D-4651-B7F3-D10AB1143B21}" destId="{BDD49A64-F8CA-470E-BA82-10E5D6680FE6}" srcOrd="0" destOrd="0" parTransId="{004C96E1-D30F-4EC7-B7B7-C89DBEE65550}" sibTransId="{B9943EDF-9C18-4A29-952F-24BA8A3F9C69}"/>
    <dgm:cxn modelId="{00B9969A-7979-43BA-8562-88566B734A03}" srcId="{9943F23C-DE3D-4651-B7F3-D10AB1143B21}" destId="{A4041D79-69A8-4C38-93A7-86470783DCA5}" srcOrd="3" destOrd="0" parTransId="{3F9AB10B-2F30-4362-8DBD-5D10B50CF740}" sibTransId="{5028FC8B-FE7B-4560-81A4-28F55590188E}"/>
    <dgm:cxn modelId="{FEC309EF-5104-47CC-98D6-3A4D8089F13D}" type="presOf" srcId="{9943F23C-DE3D-4651-B7F3-D10AB1143B21}" destId="{7089F8A0-1540-4F1A-8AD2-8FD5FA04E651}" srcOrd="0" destOrd="0" presId="urn:microsoft.com/office/officeart/2008/layout/AlternatingPictureBlocks"/>
    <dgm:cxn modelId="{4FA7C755-8BDE-43C2-9FAB-AEC6B229163D}" type="presParOf" srcId="{7089F8A0-1540-4F1A-8AD2-8FD5FA04E651}" destId="{92775826-7A04-4DC5-A591-25B7619D1F76}" srcOrd="0" destOrd="0" presId="urn:microsoft.com/office/officeart/2008/layout/AlternatingPictureBlocks"/>
    <dgm:cxn modelId="{F09DC693-46A3-4C37-B962-2E693FAEADBC}" type="presParOf" srcId="{92775826-7A04-4DC5-A591-25B7619D1F76}" destId="{CE705F5B-7F8D-4C6B-AAD6-9A2C2C52F49E}" srcOrd="0" destOrd="0" presId="urn:microsoft.com/office/officeart/2008/layout/AlternatingPictureBlocks"/>
    <dgm:cxn modelId="{08C1D467-2B34-4A9B-9ADD-CD975900AFFC}" type="presParOf" srcId="{92775826-7A04-4DC5-A591-25B7619D1F76}" destId="{DF735D4D-E03F-4B68-A15F-0DB9CD729073}" srcOrd="1" destOrd="0" presId="urn:microsoft.com/office/officeart/2008/layout/AlternatingPictureBlocks"/>
    <dgm:cxn modelId="{3EEB5DF9-AC91-45D5-8084-368D9EAF7690}" type="presParOf" srcId="{7089F8A0-1540-4F1A-8AD2-8FD5FA04E651}" destId="{D942ACCA-92BA-4CB7-83F9-63A9EF570257}" srcOrd="1" destOrd="0" presId="urn:microsoft.com/office/officeart/2008/layout/AlternatingPictureBlocks"/>
    <dgm:cxn modelId="{110C160A-64AF-41C4-9F90-4E65BBC0FD47}" type="presParOf" srcId="{7089F8A0-1540-4F1A-8AD2-8FD5FA04E651}" destId="{C6B76091-8959-4B0C-B795-941EA97599F1}" srcOrd="2" destOrd="0" presId="urn:microsoft.com/office/officeart/2008/layout/AlternatingPictureBlocks"/>
    <dgm:cxn modelId="{E9A928BC-7DC3-4CF4-8BA9-00BF710453D2}" type="presParOf" srcId="{C6B76091-8959-4B0C-B795-941EA97599F1}" destId="{DE5B4D7A-84F6-4E95-865E-D0EE2DBE91F1}" srcOrd="0" destOrd="0" presId="urn:microsoft.com/office/officeart/2008/layout/AlternatingPictureBlocks"/>
    <dgm:cxn modelId="{B1A12FF2-B676-43AA-AABE-CD3F6B987871}" type="presParOf" srcId="{C6B76091-8959-4B0C-B795-941EA97599F1}" destId="{18229757-4673-40E4-84BE-1A970A943EA7}" srcOrd="1" destOrd="0" presId="urn:microsoft.com/office/officeart/2008/layout/AlternatingPictureBlocks"/>
    <dgm:cxn modelId="{676D1B71-A0F9-485E-9874-3F84222BA6DC}" type="presParOf" srcId="{7089F8A0-1540-4F1A-8AD2-8FD5FA04E651}" destId="{44A4609F-3643-4D2A-AE93-5181668485CE}" srcOrd="3" destOrd="0" presId="urn:microsoft.com/office/officeart/2008/layout/AlternatingPictureBlocks"/>
    <dgm:cxn modelId="{28B052C3-69B8-4BCA-843E-8FEB6EA5BAA9}" type="presParOf" srcId="{7089F8A0-1540-4F1A-8AD2-8FD5FA04E651}" destId="{C7B6535C-ECF0-40B0-A98C-69F68CF9FBBD}" srcOrd="4" destOrd="0" presId="urn:microsoft.com/office/officeart/2008/layout/AlternatingPictureBlocks"/>
    <dgm:cxn modelId="{78C093CF-C58E-4A99-BA37-D06A294FDA08}" type="presParOf" srcId="{C7B6535C-ECF0-40B0-A98C-69F68CF9FBBD}" destId="{16D7A599-86BC-4C59-A21B-CFAA97161861}" srcOrd="0" destOrd="0" presId="urn:microsoft.com/office/officeart/2008/layout/AlternatingPictureBlocks"/>
    <dgm:cxn modelId="{FE4E6CF4-507D-4E18-998F-054437EB1098}" type="presParOf" srcId="{C7B6535C-ECF0-40B0-A98C-69F68CF9FBBD}" destId="{D1E9B05E-BC68-4AE8-A701-C3A8FE494258}" srcOrd="1" destOrd="0" presId="urn:microsoft.com/office/officeart/2008/layout/AlternatingPictureBlocks"/>
    <dgm:cxn modelId="{CED51F65-42E4-48E5-BF45-5A516CB02F84}" type="presParOf" srcId="{7089F8A0-1540-4F1A-8AD2-8FD5FA04E651}" destId="{4A0CAF08-5B4C-418D-9655-6A46BB719F5F}" srcOrd="5" destOrd="0" presId="urn:microsoft.com/office/officeart/2008/layout/AlternatingPictureBlocks"/>
    <dgm:cxn modelId="{F3FC4C42-B762-49ED-AC37-0EF76DA42CA4}" type="presParOf" srcId="{7089F8A0-1540-4F1A-8AD2-8FD5FA04E651}" destId="{56480523-BD39-4072-AD81-39C4A5F0FF76}" srcOrd="6" destOrd="0" presId="urn:microsoft.com/office/officeart/2008/layout/AlternatingPictureBlocks"/>
    <dgm:cxn modelId="{7BA08676-781C-4972-B56C-8F8CB935C7BC}" type="presParOf" srcId="{56480523-BD39-4072-AD81-39C4A5F0FF76}" destId="{7E69DB69-9C69-4DB3-8A9C-2D11C1548C9D}" srcOrd="0" destOrd="0" presId="urn:microsoft.com/office/officeart/2008/layout/AlternatingPictureBlocks"/>
    <dgm:cxn modelId="{3F4D6658-E0D1-4A09-8ED8-1BD99CE6C1D8}" type="presParOf" srcId="{56480523-BD39-4072-AD81-39C4A5F0FF76}" destId="{4EB92B81-3C2E-40FC-8570-5B6144B328F5}"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F21DC-0F6A-4C2E-A06B-489D2F98F004}"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sv-SE"/>
        </a:p>
      </dgm:t>
    </dgm:pt>
    <dgm:pt modelId="{4575B893-5E22-49F3-9198-A92AA0001084}">
      <dgm:prSet phldrT="[Text]"/>
      <dgm:spPr/>
      <dgm:t>
        <a:bodyPr/>
        <a:lstStyle/>
        <a:p>
          <a:r>
            <a:rPr lang="sv-SE" dirty="0"/>
            <a:t>Arbetsmiljö</a:t>
          </a:r>
        </a:p>
      </dgm:t>
    </dgm:pt>
    <dgm:pt modelId="{C2372FF0-A7D5-4799-A7E9-076E9A9CCCF1}" type="parTrans" cxnId="{4B9457CA-325E-4DD7-8FBA-1EC17F5F3641}">
      <dgm:prSet/>
      <dgm:spPr/>
      <dgm:t>
        <a:bodyPr/>
        <a:lstStyle/>
        <a:p>
          <a:endParaRPr lang="sv-SE"/>
        </a:p>
      </dgm:t>
    </dgm:pt>
    <dgm:pt modelId="{C660211A-98B5-4BA1-BF34-38C556896040}" type="sibTrans" cxnId="{4B9457CA-325E-4DD7-8FBA-1EC17F5F3641}">
      <dgm:prSet/>
      <dgm:spPr/>
      <dgm:t>
        <a:bodyPr/>
        <a:lstStyle/>
        <a:p>
          <a:endParaRPr lang="sv-SE"/>
        </a:p>
      </dgm:t>
    </dgm:pt>
    <dgm:pt modelId="{A534DA55-6768-40FE-91D1-713A3654D234}">
      <dgm:prSet phldrT="[Text]"/>
      <dgm:spPr/>
      <dgm:t>
        <a:bodyPr/>
        <a:lstStyle/>
        <a:p>
          <a:r>
            <a:rPr lang="sv-SE" dirty="0"/>
            <a:t>Verksamhetsutveckling</a:t>
          </a:r>
        </a:p>
      </dgm:t>
    </dgm:pt>
    <dgm:pt modelId="{34137009-9B79-49C9-8548-1DEC6750BA02}" type="parTrans" cxnId="{ED371EBE-00F8-41C7-8672-89250D0A532D}">
      <dgm:prSet/>
      <dgm:spPr/>
      <dgm:t>
        <a:bodyPr/>
        <a:lstStyle/>
        <a:p>
          <a:endParaRPr lang="sv-SE"/>
        </a:p>
      </dgm:t>
    </dgm:pt>
    <dgm:pt modelId="{EB7EC0B7-1F29-4B0B-860B-7B4B72AFB319}" type="sibTrans" cxnId="{ED371EBE-00F8-41C7-8672-89250D0A532D}">
      <dgm:prSet/>
      <dgm:spPr/>
      <dgm:t>
        <a:bodyPr/>
        <a:lstStyle/>
        <a:p>
          <a:endParaRPr lang="sv-SE"/>
        </a:p>
      </dgm:t>
    </dgm:pt>
    <dgm:pt modelId="{3026FB56-4155-44CF-A146-2ADB5852C24D}">
      <dgm:prSet phldrT="[Text]"/>
      <dgm:spPr/>
      <dgm:t>
        <a:bodyPr/>
        <a:lstStyle/>
        <a:p>
          <a:r>
            <a:rPr lang="sv-SE" dirty="0"/>
            <a:t>Ekonomi</a:t>
          </a:r>
        </a:p>
      </dgm:t>
    </dgm:pt>
    <dgm:pt modelId="{46AA7B7C-8393-4288-BD5A-641B640D8B93}" type="parTrans" cxnId="{544C2E2C-BC0B-43BA-892B-9F345B8D7470}">
      <dgm:prSet/>
      <dgm:spPr/>
      <dgm:t>
        <a:bodyPr/>
        <a:lstStyle/>
        <a:p>
          <a:endParaRPr lang="sv-SE"/>
        </a:p>
      </dgm:t>
    </dgm:pt>
    <dgm:pt modelId="{C6719A32-B57D-4AD6-8083-4E134C4CA142}" type="sibTrans" cxnId="{544C2E2C-BC0B-43BA-892B-9F345B8D7470}">
      <dgm:prSet/>
      <dgm:spPr/>
      <dgm:t>
        <a:bodyPr/>
        <a:lstStyle/>
        <a:p>
          <a:endParaRPr lang="sv-SE"/>
        </a:p>
      </dgm:t>
    </dgm:pt>
    <dgm:pt modelId="{3DFED355-B9FC-433F-99F4-F686C426883B}" type="pres">
      <dgm:prSet presAssocID="{45BF21DC-0F6A-4C2E-A06B-489D2F98F004}" presName="compositeShape" presStyleCnt="0">
        <dgm:presLayoutVars>
          <dgm:chMax val="7"/>
          <dgm:dir/>
          <dgm:resizeHandles val="exact"/>
        </dgm:presLayoutVars>
      </dgm:prSet>
      <dgm:spPr/>
    </dgm:pt>
    <dgm:pt modelId="{45A53F39-1C2E-433E-B948-F39C275CD9F2}" type="pres">
      <dgm:prSet presAssocID="{45BF21DC-0F6A-4C2E-A06B-489D2F98F004}" presName="wedge1" presStyleLbl="node1" presStyleIdx="0" presStyleCnt="3"/>
      <dgm:spPr/>
    </dgm:pt>
    <dgm:pt modelId="{6863A513-38F0-4F1C-BC2B-0092B33A1165}" type="pres">
      <dgm:prSet presAssocID="{45BF21DC-0F6A-4C2E-A06B-489D2F98F004}" presName="dummy1a" presStyleCnt="0"/>
      <dgm:spPr/>
    </dgm:pt>
    <dgm:pt modelId="{3AB4C07D-FE1B-4ACA-9745-9EB4CAEA4DBF}" type="pres">
      <dgm:prSet presAssocID="{45BF21DC-0F6A-4C2E-A06B-489D2F98F004}" presName="dummy1b" presStyleCnt="0"/>
      <dgm:spPr/>
    </dgm:pt>
    <dgm:pt modelId="{E649C4F9-3EC5-4300-AFF3-1FC2210C1AB5}" type="pres">
      <dgm:prSet presAssocID="{45BF21DC-0F6A-4C2E-A06B-489D2F98F004}" presName="wedge1Tx" presStyleLbl="node1" presStyleIdx="0" presStyleCnt="3">
        <dgm:presLayoutVars>
          <dgm:chMax val="0"/>
          <dgm:chPref val="0"/>
          <dgm:bulletEnabled val="1"/>
        </dgm:presLayoutVars>
      </dgm:prSet>
      <dgm:spPr/>
    </dgm:pt>
    <dgm:pt modelId="{D5611681-EA4E-4EE1-955E-13D68D7BEEA9}" type="pres">
      <dgm:prSet presAssocID="{45BF21DC-0F6A-4C2E-A06B-489D2F98F004}" presName="wedge2" presStyleLbl="node1" presStyleIdx="1" presStyleCnt="3"/>
      <dgm:spPr/>
    </dgm:pt>
    <dgm:pt modelId="{E51C639C-AE71-421C-A348-9CE085DA3D1D}" type="pres">
      <dgm:prSet presAssocID="{45BF21DC-0F6A-4C2E-A06B-489D2F98F004}" presName="dummy2a" presStyleCnt="0"/>
      <dgm:spPr/>
    </dgm:pt>
    <dgm:pt modelId="{549184A2-1358-423D-8285-F7EDFC68287D}" type="pres">
      <dgm:prSet presAssocID="{45BF21DC-0F6A-4C2E-A06B-489D2F98F004}" presName="dummy2b" presStyleCnt="0"/>
      <dgm:spPr/>
    </dgm:pt>
    <dgm:pt modelId="{29FAD65E-B4CF-4BF1-ADB4-1C9F28861E19}" type="pres">
      <dgm:prSet presAssocID="{45BF21DC-0F6A-4C2E-A06B-489D2F98F004}" presName="wedge2Tx" presStyleLbl="node1" presStyleIdx="1" presStyleCnt="3">
        <dgm:presLayoutVars>
          <dgm:chMax val="0"/>
          <dgm:chPref val="0"/>
          <dgm:bulletEnabled val="1"/>
        </dgm:presLayoutVars>
      </dgm:prSet>
      <dgm:spPr/>
    </dgm:pt>
    <dgm:pt modelId="{924FA2A1-6FBA-40E7-AE4D-0A8746396D9C}" type="pres">
      <dgm:prSet presAssocID="{45BF21DC-0F6A-4C2E-A06B-489D2F98F004}" presName="wedge3" presStyleLbl="node1" presStyleIdx="2" presStyleCnt="3"/>
      <dgm:spPr/>
    </dgm:pt>
    <dgm:pt modelId="{57FC72EA-2CB0-4AA1-870D-989DE84B1984}" type="pres">
      <dgm:prSet presAssocID="{45BF21DC-0F6A-4C2E-A06B-489D2F98F004}" presName="dummy3a" presStyleCnt="0"/>
      <dgm:spPr/>
    </dgm:pt>
    <dgm:pt modelId="{5CFE2BBA-A444-4AC7-952C-6980EFF7E651}" type="pres">
      <dgm:prSet presAssocID="{45BF21DC-0F6A-4C2E-A06B-489D2F98F004}" presName="dummy3b" presStyleCnt="0"/>
      <dgm:spPr/>
    </dgm:pt>
    <dgm:pt modelId="{470D38CA-E7BE-4F87-9363-0A3E757FCCE2}" type="pres">
      <dgm:prSet presAssocID="{45BF21DC-0F6A-4C2E-A06B-489D2F98F004}" presName="wedge3Tx" presStyleLbl="node1" presStyleIdx="2" presStyleCnt="3">
        <dgm:presLayoutVars>
          <dgm:chMax val="0"/>
          <dgm:chPref val="0"/>
          <dgm:bulletEnabled val="1"/>
        </dgm:presLayoutVars>
      </dgm:prSet>
      <dgm:spPr/>
    </dgm:pt>
    <dgm:pt modelId="{1FB6A6BA-B6AE-40FC-81EE-D0308D9CE34E}" type="pres">
      <dgm:prSet presAssocID="{C660211A-98B5-4BA1-BF34-38C556896040}" presName="arrowWedge1" presStyleLbl="fgSibTrans2D1" presStyleIdx="0" presStyleCnt="3"/>
      <dgm:spPr/>
    </dgm:pt>
    <dgm:pt modelId="{4A2D4E99-0CC3-48E6-85FA-6B5862398BCA}" type="pres">
      <dgm:prSet presAssocID="{EB7EC0B7-1F29-4B0B-860B-7B4B72AFB319}" presName="arrowWedge2" presStyleLbl="fgSibTrans2D1" presStyleIdx="1" presStyleCnt="3"/>
      <dgm:spPr/>
    </dgm:pt>
    <dgm:pt modelId="{AC9D57DE-A523-4529-81E4-CE1F149AB36F}" type="pres">
      <dgm:prSet presAssocID="{C6719A32-B57D-4AD6-8083-4E134C4CA142}" presName="arrowWedge3" presStyleLbl="fgSibTrans2D1" presStyleIdx="2" presStyleCnt="3"/>
      <dgm:spPr/>
    </dgm:pt>
  </dgm:ptLst>
  <dgm:cxnLst>
    <dgm:cxn modelId="{73A7F122-C5D2-4D09-ABF4-EF5FF0772500}" type="presOf" srcId="{A534DA55-6768-40FE-91D1-713A3654D234}" destId="{D5611681-EA4E-4EE1-955E-13D68D7BEEA9}" srcOrd="0" destOrd="0" presId="urn:microsoft.com/office/officeart/2005/8/layout/cycle8"/>
    <dgm:cxn modelId="{544C2E2C-BC0B-43BA-892B-9F345B8D7470}" srcId="{45BF21DC-0F6A-4C2E-A06B-489D2F98F004}" destId="{3026FB56-4155-44CF-A146-2ADB5852C24D}" srcOrd="2" destOrd="0" parTransId="{46AA7B7C-8393-4288-BD5A-641B640D8B93}" sibTransId="{C6719A32-B57D-4AD6-8083-4E134C4CA142}"/>
    <dgm:cxn modelId="{1D005437-5658-474C-B6C7-17F37413A6BD}" type="presOf" srcId="{45BF21DC-0F6A-4C2E-A06B-489D2F98F004}" destId="{3DFED355-B9FC-433F-99F4-F686C426883B}" srcOrd="0" destOrd="0" presId="urn:microsoft.com/office/officeart/2005/8/layout/cycle8"/>
    <dgm:cxn modelId="{93AE9641-582E-47D6-AE72-07557C0B40E1}" type="presOf" srcId="{3026FB56-4155-44CF-A146-2ADB5852C24D}" destId="{470D38CA-E7BE-4F87-9363-0A3E757FCCE2}" srcOrd="1" destOrd="0" presId="urn:microsoft.com/office/officeart/2005/8/layout/cycle8"/>
    <dgm:cxn modelId="{B2FBCB8E-234B-43C1-BAC2-49C1B2ECF840}" type="presOf" srcId="{4575B893-5E22-49F3-9198-A92AA0001084}" destId="{45A53F39-1C2E-433E-B948-F39C275CD9F2}" srcOrd="0" destOrd="0" presId="urn:microsoft.com/office/officeart/2005/8/layout/cycle8"/>
    <dgm:cxn modelId="{A860DE9C-C112-4208-B24D-7F93F4FA8353}" type="presOf" srcId="{3026FB56-4155-44CF-A146-2ADB5852C24D}" destId="{924FA2A1-6FBA-40E7-AE4D-0A8746396D9C}" srcOrd="0" destOrd="0" presId="urn:microsoft.com/office/officeart/2005/8/layout/cycle8"/>
    <dgm:cxn modelId="{ED371EBE-00F8-41C7-8672-89250D0A532D}" srcId="{45BF21DC-0F6A-4C2E-A06B-489D2F98F004}" destId="{A534DA55-6768-40FE-91D1-713A3654D234}" srcOrd="1" destOrd="0" parTransId="{34137009-9B79-49C9-8548-1DEC6750BA02}" sibTransId="{EB7EC0B7-1F29-4B0B-860B-7B4B72AFB319}"/>
    <dgm:cxn modelId="{4B9457CA-325E-4DD7-8FBA-1EC17F5F3641}" srcId="{45BF21DC-0F6A-4C2E-A06B-489D2F98F004}" destId="{4575B893-5E22-49F3-9198-A92AA0001084}" srcOrd="0" destOrd="0" parTransId="{C2372FF0-A7D5-4799-A7E9-076E9A9CCCF1}" sibTransId="{C660211A-98B5-4BA1-BF34-38C556896040}"/>
    <dgm:cxn modelId="{523DD9DA-64BF-416A-A46C-6EC6321DE6E1}" type="presOf" srcId="{4575B893-5E22-49F3-9198-A92AA0001084}" destId="{E649C4F9-3EC5-4300-AFF3-1FC2210C1AB5}" srcOrd="1" destOrd="0" presId="urn:microsoft.com/office/officeart/2005/8/layout/cycle8"/>
    <dgm:cxn modelId="{17C9D7FD-AF02-4E3C-A0EC-057B864EF02B}" type="presOf" srcId="{A534DA55-6768-40FE-91D1-713A3654D234}" destId="{29FAD65E-B4CF-4BF1-ADB4-1C9F28861E19}" srcOrd="1" destOrd="0" presId="urn:microsoft.com/office/officeart/2005/8/layout/cycle8"/>
    <dgm:cxn modelId="{6F0F3AC1-3CAF-440C-8B8E-8261FD825F52}" type="presParOf" srcId="{3DFED355-B9FC-433F-99F4-F686C426883B}" destId="{45A53F39-1C2E-433E-B948-F39C275CD9F2}" srcOrd="0" destOrd="0" presId="urn:microsoft.com/office/officeart/2005/8/layout/cycle8"/>
    <dgm:cxn modelId="{6256E29B-837F-4428-A3DA-66032174F0A3}" type="presParOf" srcId="{3DFED355-B9FC-433F-99F4-F686C426883B}" destId="{6863A513-38F0-4F1C-BC2B-0092B33A1165}" srcOrd="1" destOrd="0" presId="urn:microsoft.com/office/officeart/2005/8/layout/cycle8"/>
    <dgm:cxn modelId="{114C41C9-2D88-4C05-AB6E-6B3558F0EF1E}" type="presParOf" srcId="{3DFED355-B9FC-433F-99F4-F686C426883B}" destId="{3AB4C07D-FE1B-4ACA-9745-9EB4CAEA4DBF}" srcOrd="2" destOrd="0" presId="urn:microsoft.com/office/officeart/2005/8/layout/cycle8"/>
    <dgm:cxn modelId="{BDC6C09B-5E58-4F69-99EE-6544566E9C4E}" type="presParOf" srcId="{3DFED355-B9FC-433F-99F4-F686C426883B}" destId="{E649C4F9-3EC5-4300-AFF3-1FC2210C1AB5}" srcOrd="3" destOrd="0" presId="urn:microsoft.com/office/officeart/2005/8/layout/cycle8"/>
    <dgm:cxn modelId="{AE867BBB-8012-4F06-BEC1-CF719028F2A5}" type="presParOf" srcId="{3DFED355-B9FC-433F-99F4-F686C426883B}" destId="{D5611681-EA4E-4EE1-955E-13D68D7BEEA9}" srcOrd="4" destOrd="0" presId="urn:microsoft.com/office/officeart/2005/8/layout/cycle8"/>
    <dgm:cxn modelId="{4CE74AFA-AD5F-4AD4-8C84-1AEB9D140EDC}" type="presParOf" srcId="{3DFED355-B9FC-433F-99F4-F686C426883B}" destId="{E51C639C-AE71-421C-A348-9CE085DA3D1D}" srcOrd="5" destOrd="0" presId="urn:microsoft.com/office/officeart/2005/8/layout/cycle8"/>
    <dgm:cxn modelId="{D23B2CBF-9F31-4EBB-A9F5-C18C3E132A74}" type="presParOf" srcId="{3DFED355-B9FC-433F-99F4-F686C426883B}" destId="{549184A2-1358-423D-8285-F7EDFC68287D}" srcOrd="6" destOrd="0" presId="urn:microsoft.com/office/officeart/2005/8/layout/cycle8"/>
    <dgm:cxn modelId="{D499FDED-09E9-4A72-AE0E-B89DB1295BEB}" type="presParOf" srcId="{3DFED355-B9FC-433F-99F4-F686C426883B}" destId="{29FAD65E-B4CF-4BF1-ADB4-1C9F28861E19}" srcOrd="7" destOrd="0" presId="urn:microsoft.com/office/officeart/2005/8/layout/cycle8"/>
    <dgm:cxn modelId="{209643B5-BF52-4192-AC45-5D7EFB3A36FE}" type="presParOf" srcId="{3DFED355-B9FC-433F-99F4-F686C426883B}" destId="{924FA2A1-6FBA-40E7-AE4D-0A8746396D9C}" srcOrd="8" destOrd="0" presId="urn:microsoft.com/office/officeart/2005/8/layout/cycle8"/>
    <dgm:cxn modelId="{042A9255-FED9-44F7-9FB2-FE1BCC83BA78}" type="presParOf" srcId="{3DFED355-B9FC-433F-99F4-F686C426883B}" destId="{57FC72EA-2CB0-4AA1-870D-989DE84B1984}" srcOrd="9" destOrd="0" presId="urn:microsoft.com/office/officeart/2005/8/layout/cycle8"/>
    <dgm:cxn modelId="{59E589F1-28CE-4352-AE58-9F4139D21EF4}" type="presParOf" srcId="{3DFED355-B9FC-433F-99F4-F686C426883B}" destId="{5CFE2BBA-A444-4AC7-952C-6980EFF7E651}" srcOrd="10" destOrd="0" presId="urn:microsoft.com/office/officeart/2005/8/layout/cycle8"/>
    <dgm:cxn modelId="{98BD4F66-267F-4BC7-8D5D-9435E81E9649}" type="presParOf" srcId="{3DFED355-B9FC-433F-99F4-F686C426883B}" destId="{470D38CA-E7BE-4F87-9363-0A3E757FCCE2}" srcOrd="11" destOrd="0" presId="urn:microsoft.com/office/officeart/2005/8/layout/cycle8"/>
    <dgm:cxn modelId="{073BF919-F0D7-43A1-980F-D9135C0969A1}" type="presParOf" srcId="{3DFED355-B9FC-433F-99F4-F686C426883B}" destId="{1FB6A6BA-B6AE-40FC-81EE-D0308D9CE34E}" srcOrd="12" destOrd="0" presId="urn:microsoft.com/office/officeart/2005/8/layout/cycle8"/>
    <dgm:cxn modelId="{D8594EC6-E678-4162-9C2D-140CCBD21612}" type="presParOf" srcId="{3DFED355-B9FC-433F-99F4-F686C426883B}" destId="{4A2D4E99-0CC3-48E6-85FA-6B5862398BCA}" srcOrd="13" destOrd="0" presId="urn:microsoft.com/office/officeart/2005/8/layout/cycle8"/>
    <dgm:cxn modelId="{E82EE33F-0D0B-452F-B68A-C0355E7FE90A}" type="presParOf" srcId="{3DFED355-B9FC-433F-99F4-F686C426883B}" destId="{AC9D57DE-A523-4529-81E4-CE1F149AB36F}"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05F5B-7F8D-4C6B-AAD6-9A2C2C52F49E}">
      <dsp:nvSpPr>
        <dsp:cNvPr id="0" name=""/>
        <dsp:cNvSpPr/>
      </dsp:nvSpPr>
      <dsp:spPr>
        <a:xfrm>
          <a:off x="3387963" y="968"/>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Närvarande, tillitsfullt och engagerat </a:t>
          </a:r>
          <a:r>
            <a:rPr lang="sv-SE" sz="1700" b="1" kern="1200" dirty="0"/>
            <a:t>ledarskap</a:t>
          </a:r>
        </a:p>
      </dsp:txBody>
      <dsp:txXfrm>
        <a:off x="3446789" y="59794"/>
        <a:ext cx="2546728" cy="1087404"/>
      </dsp:txXfrm>
    </dsp:sp>
    <dsp:sp modelId="{DF735D4D-E03F-4B68-A15F-0DB9CD729073}">
      <dsp:nvSpPr>
        <dsp:cNvPr id="0" name=""/>
        <dsp:cNvSpPr/>
      </dsp:nvSpPr>
      <dsp:spPr>
        <a:xfrm>
          <a:off x="2075656" y="968"/>
          <a:ext cx="1193006" cy="1205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B4D7A-84F6-4E95-865E-D0EE2DBE91F1}">
      <dsp:nvSpPr>
        <dsp:cNvPr id="0" name=""/>
        <dsp:cNvSpPr/>
      </dsp:nvSpPr>
      <dsp:spPr>
        <a:xfrm>
          <a:off x="2075656" y="1404859"/>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Delaktighet</a:t>
          </a:r>
          <a:r>
            <a:rPr lang="sv-SE" sz="1700" kern="1200" dirty="0"/>
            <a:t> och påverkansmöjligheter</a:t>
          </a:r>
        </a:p>
      </dsp:txBody>
      <dsp:txXfrm>
        <a:off x="2134482" y="1463685"/>
        <a:ext cx="2546728" cy="1087404"/>
      </dsp:txXfrm>
    </dsp:sp>
    <dsp:sp modelId="{18229757-4673-40E4-84BE-1A970A943EA7}">
      <dsp:nvSpPr>
        <dsp:cNvPr id="0" name=""/>
        <dsp:cNvSpPr/>
      </dsp:nvSpPr>
      <dsp:spPr>
        <a:xfrm>
          <a:off x="4859337" y="1404859"/>
          <a:ext cx="1193006" cy="1205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7A599-86BC-4C59-A21B-CFAA97161861}">
      <dsp:nvSpPr>
        <dsp:cNvPr id="0" name=""/>
        <dsp:cNvSpPr/>
      </dsp:nvSpPr>
      <dsp:spPr>
        <a:xfrm>
          <a:off x="3387963" y="2808750"/>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Välutvecklad </a:t>
          </a:r>
          <a:r>
            <a:rPr lang="sv-SE" sz="1700" b="1" kern="1200" dirty="0"/>
            <a:t>kommunikation</a:t>
          </a:r>
          <a:r>
            <a:rPr lang="sv-SE" sz="1700" kern="1200" dirty="0"/>
            <a:t> och feedback</a:t>
          </a:r>
        </a:p>
      </dsp:txBody>
      <dsp:txXfrm>
        <a:off x="3446789" y="2867576"/>
        <a:ext cx="2546728" cy="1087404"/>
      </dsp:txXfrm>
    </dsp:sp>
    <dsp:sp modelId="{D1E9B05E-BC68-4AE8-A701-C3A8FE494258}">
      <dsp:nvSpPr>
        <dsp:cNvPr id="0" name=""/>
        <dsp:cNvSpPr/>
      </dsp:nvSpPr>
      <dsp:spPr>
        <a:xfrm>
          <a:off x="2075656" y="2808750"/>
          <a:ext cx="1193006" cy="1205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9DB69-9C69-4DB3-8A9C-2D11C1548C9D}">
      <dsp:nvSpPr>
        <dsp:cNvPr id="0" name=""/>
        <dsp:cNvSpPr/>
      </dsp:nvSpPr>
      <dsp:spPr>
        <a:xfrm>
          <a:off x="2075656" y="4212641"/>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Väl fungerande </a:t>
          </a:r>
          <a:r>
            <a:rPr lang="sv-SE" sz="1700" b="1" kern="1200" dirty="0"/>
            <a:t>systematiskt arbetsmiljöarbete </a:t>
          </a:r>
          <a:r>
            <a:rPr lang="sv-SE" sz="1700" kern="1200" dirty="0"/>
            <a:t>i vardagen</a:t>
          </a:r>
        </a:p>
      </dsp:txBody>
      <dsp:txXfrm>
        <a:off x="2134482" y="4271467"/>
        <a:ext cx="2546728" cy="1087404"/>
      </dsp:txXfrm>
    </dsp:sp>
    <dsp:sp modelId="{4EB92B81-3C2E-40FC-8570-5B6144B328F5}">
      <dsp:nvSpPr>
        <dsp:cNvPr id="0" name=""/>
        <dsp:cNvSpPr/>
      </dsp:nvSpPr>
      <dsp:spPr>
        <a:xfrm>
          <a:off x="4859337" y="4212641"/>
          <a:ext cx="1193006" cy="120505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05F5B-7F8D-4C6B-AAD6-9A2C2C52F49E}">
      <dsp:nvSpPr>
        <dsp:cNvPr id="0" name=""/>
        <dsp:cNvSpPr/>
      </dsp:nvSpPr>
      <dsp:spPr>
        <a:xfrm>
          <a:off x="3387963" y="968"/>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Väl fungerande </a:t>
          </a:r>
          <a:r>
            <a:rPr lang="sv-SE" sz="1700" b="1" kern="1200" dirty="0"/>
            <a:t>rehabiliteringsarbete</a:t>
          </a:r>
          <a:r>
            <a:rPr lang="sv-SE" sz="1700" kern="1200" dirty="0"/>
            <a:t> för kort och långtidssjukfrånvaro</a:t>
          </a:r>
        </a:p>
      </dsp:txBody>
      <dsp:txXfrm>
        <a:off x="3446789" y="59794"/>
        <a:ext cx="2546728" cy="1087404"/>
      </dsp:txXfrm>
    </dsp:sp>
    <dsp:sp modelId="{DF735D4D-E03F-4B68-A15F-0DB9CD729073}">
      <dsp:nvSpPr>
        <dsp:cNvPr id="0" name=""/>
        <dsp:cNvSpPr/>
      </dsp:nvSpPr>
      <dsp:spPr>
        <a:xfrm>
          <a:off x="2075656" y="968"/>
          <a:ext cx="1193006" cy="1205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B4D7A-84F6-4E95-865E-D0EE2DBE91F1}">
      <dsp:nvSpPr>
        <dsp:cNvPr id="0" name=""/>
        <dsp:cNvSpPr/>
      </dsp:nvSpPr>
      <dsp:spPr>
        <a:xfrm>
          <a:off x="2075656" y="1404859"/>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Rättvis och transparent </a:t>
          </a:r>
          <a:r>
            <a:rPr lang="sv-SE" sz="1700" kern="1200" dirty="0"/>
            <a:t>organisation</a:t>
          </a:r>
        </a:p>
      </dsp:txBody>
      <dsp:txXfrm>
        <a:off x="2134482" y="1463685"/>
        <a:ext cx="2546728" cy="1087404"/>
      </dsp:txXfrm>
    </dsp:sp>
    <dsp:sp modelId="{18229757-4673-40E4-84BE-1A970A943EA7}">
      <dsp:nvSpPr>
        <dsp:cNvPr id="0" name=""/>
        <dsp:cNvSpPr/>
      </dsp:nvSpPr>
      <dsp:spPr>
        <a:xfrm>
          <a:off x="4859337" y="1404859"/>
          <a:ext cx="1193006" cy="1205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7A599-86BC-4C59-A21B-CFAA97161861}">
      <dsp:nvSpPr>
        <dsp:cNvPr id="0" name=""/>
        <dsp:cNvSpPr/>
      </dsp:nvSpPr>
      <dsp:spPr>
        <a:xfrm>
          <a:off x="3387963" y="2808750"/>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Kompetensutveckling</a:t>
          </a:r>
          <a:r>
            <a:rPr lang="sv-SE" sz="1700" kern="1200" dirty="0"/>
            <a:t> hela karriären och möjlighet till byte av arbetsuppgifter</a:t>
          </a:r>
        </a:p>
      </dsp:txBody>
      <dsp:txXfrm>
        <a:off x="3446789" y="2867576"/>
        <a:ext cx="2546728" cy="1087404"/>
      </dsp:txXfrm>
    </dsp:sp>
    <dsp:sp modelId="{D1E9B05E-BC68-4AE8-A701-C3A8FE494258}">
      <dsp:nvSpPr>
        <dsp:cNvPr id="0" name=""/>
        <dsp:cNvSpPr/>
      </dsp:nvSpPr>
      <dsp:spPr>
        <a:xfrm>
          <a:off x="2075656" y="2808750"/>
          <a:ext cx="1193006" cy="1205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9DB69-9C69-4DB3-8A9C-2D11C1548C9D}">
      <dsp:nvSpPr>
        <dsp:cNvPr id="0" name=""/>
        <dsp:cNvSpPr/>
      </dsp:nvSpPr>
      <dsp:spPr>
        <a:xfrm>
          <a:off x="2075656" y="4212641"/>
          <a:ext cx="2664380" cy="1205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a:t>Prioritering</a:t>
          </a:r>
          <a:r>
            <a:rPr lang="sv-SE" sz="1700" kern="1200" dirty="0"/>
            <a:t> av arbetsuppgifter vid hög arbetsbelastning</a:t>
          </a:r>
        </a:p>
      </dsp:txBody>
      <dsp:txXfrm>
        <a:off x="2134482" y="4271467"/>
        <a:ext cx="2546728" cy="1087404"/>
      </dsp:txXfrm>
    </dsp:sp>
    <dsp:sp modelId="{4EB92B81-3C2E-40FC-8570-5B6144B328F5}">
      <dsp:nvSpPr>
        <dsp:cNvPr id="0" name=""/>
        <dsp:cNvSpPr/>
      </dsp:nvSpPr>
      <dsp:spPr>
        <a:xfrm>
          <a:off x="4859337" y="4212641"/>
          <a:ext cx="1193006" cy="12050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53F39-1C2E-433E-B948-F39C275CD9F2}">
      <dsp:nvSpPr>
        <dsp:cNvPr id="0" name=""/>
        <dsp:cNvSpPr/>
      </dsp:nvSpPr>
      <dsp:spPr>
        <a:xfrm>
          <a:off x="1064364" y="205942"/>
          <a:ext cx="2661415" cy="2661415"/>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Arbetsmiljö</a:t>
          </a:r>
        </a:p>
      </dsp:txBody>
      <dsp:txXfrm>
        <a:off x="2466994" y="769909"/>
        <a:ext cx="950505" cy="792087"/>
      </dsp:txXfrm>
    </dsp:sp>
    <dsp:sp modelId="{D5611681-EA4E-4EE1-955E-13D68D7BEEA9}">
      <dsp:nvSpPr>
        <dsp:cNvPr id="0" name=""/>
        <dsp:cNvSpPr/>
      </dsp:nvSpPr>
      <dsp:spPr>
        <a:xfrm>
          <a:off x="1009552" y="300993"/>
          <a:ext cx="2661415" cy="2661415"/>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Verksamhetsutveckling</a:t>
          </a:r>
        </a:p>
      </dsp:txBody>
      <dsp:txXfrm>
        <a:off x="1643222" y="2027745"/>
        <a:ext cx="1425758" cy="697037"/>
      </dsp:txXfrm>
    </dsp:sp>
    <dsp:sp modelId="{924FA2A1-6FBA-40E7-AE4D-0A8746396D9C}">
      <dsp:nvSpPr>
        <dsp:cNvPr id="0" name=""/>
        <dsp:cNvSpPr/>
      </dsp:nvSpPr>
      <dsp:spPr>
        <a:xfrm>
          <a:off x="954739" y="205942"/>
          <a:ext cx="2661415" cy="2661415"/>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dirty="0"/>
            <a:t>Ekonomi</a:t>
          </a:r>
        </a:p>
      </dsp:txBody>
      <dsp:txXfrm>
        <a:off x="1263020" y="769909"/>
        <a:ext cx="950505" cy="792087"/>
      </dsp:txXfrm>
    </dsp:sp>
    <dsp:sp modelId="{1FB6A6BA-B6AE-40FC-81EE-D0308D9CE34E}">
      <dsp:nvSpPr>
        <dsp:cNvPr id="0" name=""/>
        <dsp:cNvSpPr/>
      </dsp:nvSpPr>
      <dsp:spPr>
        <a:xfrm>
          <a:off x="899830" y="41188"/>
          <a:ext cx="2990924" cy="299092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D4E99-0CC3-48E6-85FA-6B5862398BCA}">
      <dsp:nvSpPr>
        <dsp:cNvPr id="0" name=""/>
        <dsp:cNvSpPr/>
      </dsp:nvSpPr>
      <dsp:spPr>
        <a:xfrm>
          <a:off x="844797" y="136070"/>
          <a:ext cx="2990924" cy="299092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9D57DE-A523-4529-81E4-CE1F149AB36F}">
      <dsp:nvSpPr>
        <dsp:cNvPr id="0" name=""/>
        <dsp:cNvSpPr/>
      </dsp:nvSpPr>
      <dsp:spPr>
        <a:xfrm>
          <a:off x="789765" y="41188"/>
          <a:ext cx="2990924" cy="299092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2020-02-04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2020-02-04</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Grundutbildning i systematiskt arbetsmiljöarbete</a:t>
            </a:r>
          </a:p>
          <a:p>
            <a:pPr marL="457200" indent="-457200">
              <a:buAutoNum type="arabicPeriod"/>
            </a:pPr>
            <a:r>
              <a:rPr lang="sv-SE" dirty="0"/>
              <a:t>Anpassad för sektorn</a:t>
            </a:r>
          </a:p>
          <a:p>
            <a:pPr marL="457200" indent="-457200">
              <a:buAutoNum type="arabicPeriod"/>
            </a:pPr>
            <a:r>
              <a:rPr lang="sv-SE" dirty="0"/>
              <a:t>Partsgemensamt framtagen</a:t>
            </a:r>
          </a:p>
          <a:p>
            <a:pPr marL="457200" indent="-457200">
              <a:buAutoNum type="arabicPeriod"/>
            </a:pPr>
            <a:r>
              <a:rPr lang="sv-SE" dirty="0"/>
              <a:t>Chefer och skyddsombud går tillsammans</a:t>
            </a:r>
          </a:p>
          <a:p>
            <a:pPr marL="457200" indent="-457200">
              <a:buAutoNum type="arabicPeriod"/>
            </a:pPr>
            <a:r>
              <a:rPr lang="sv-SE" dirty="0"/>
              <a:t>Kostnadsfritt material</a:t>
            </a:r>
          </a:p>
        </p:txBody>
      </p:sp>
      <p:sp>
        <p:nvSpPr>
          <p:cNvPr id="4" name="Platshållare för bildnummer 3"/>
          <p:cNvSpPr>
            <a:spLocks noGrp="1"/>
          </p:cNvSpPr>
          <p:nvPr>
            <p:ph type="sldNum" sz="quarter" idx="10"/>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119479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en sammanfattning av vad deltagarna får kunskap om.</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353571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Vindelns kommun berättar i denna film vad arbetsmiljöutbildningen har gett för resultat hos dem (3 min).</a:t>
            </a:r>
          </a:p>
          <a:p>
            <a:endParaRPr lang="sv-SE" dirty="0"/>
          </a:p>
          <a:p>
            <a:r>
              <a:rPr lang="sv-SE" dirty="0"/>
              <a:t>Om inte filmen startar – här är länk direkt till filmen på YouTube: </a:t>
            </a:r>
          </a:p>
          <a:p>
            <a:r>
              <a:rPr lang="sv-SE" dirty="0"/>
              <a:t>https://youtu.be/uPuH_ZXJ9Mg</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75711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röd tråd genom hela utbildningen </a:t>
            </a:r>
            <a:r>
              <a:rPr lang="sv-SE" sz="1200" b="0" kern="1200" dirty="0">
                <a:solidFill>
                  <a:schemeClr val="tx1"/>
                </a:solidFill>
                <a:effectLst/>
                <a:latin typeface="+mn-lt"/>
                <a:ea typeface="+mn-ea"/>
                <a:cs typeface="+mn-cs"/>
              </a:rPr>
              <a:t>är</a:t>
            </a:r>
            <a:r>
              <a:rPr lang="sv-SE" sz="1200" kern="1200" dirty="0">
                <a:solidFill>
                  <a:schemeClr val="tx1"/>
                </a:solidFill>
                <a:effectLst/>
                <a:latin typeface="+mn-lt"/>
                <a:ea typeface="+mn-ea"/>
                <a:cs typeface="+mn-cs"/>
              </a:rPr>
              <a:t> ”samverkan”. Ett arbetsmiljöarbete som drivs i samverkan mellan arbetsgivare och arbetstagare har större möjligheter att fungera framgångsrikt.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Genom att utbildningen genomförs i grupp på arbetsplatsen uppmuntras </a:t>
            </a:r>
            <a:r>
              <a:rPr lang="sv-SE" sz="1200" b="0" kern="1200" dirty="0">
                <a:solidFill>
                  <a:schemeClr val="tx1"/>
                </a:solidFill>
                <a:effectLst/>
                <a:latin typeface="+mn-lt"/>
                <a:ea typeface="+mn-ea"/>
                <a:cs typeface="+mn-cs"/>
              </a:rPr>
              <a:t>deltagarna till dialog kring arbetsmiljöfrågor. De lär </a:t>
            </a:r>
            <a:r>
              <a:rPr lang="sv-SE" sz="1200" kern="1200" dirty="0">
                <a:solidFill>
                  <a:schemeClr val="tx1"/>
                </a:solidFill>
                <a:effectLst/>
                <a:latin typeface="+mn-lt"/>
                <a:ea typeface="+mn-ea"/>
                <a:cs typeface="+mn-cs"/>
              </a:rPr>
              <a:t>sig använda de verktyg som är till stöd i det vardagliga arbetsmiljöarbetet – så att det blir korta steg mellan teori och praktik.</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87310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Ökad samverkan</a:t>
            </a:r>
          </a:p>
          <a:p>
            <a:r>
              <a:rPr lang="sv-SE" dirty="0"/>
              <a:t>Ökad tydlighet i roller och ansvar för chefer och skyddsombud</a:t>
            </a:r>
          </a:p>
          <a:p>
            <a:r>
              <a:rPr lang="sv-SE" dirty="0"/>
              <a:t>Startar dialog som fortsätter i vardagen</a:t>
            </a:r>
          </a:p>
          <a:p>
            <a:r>
              <a:rPr lang="sv-SE" dirty="0"/>
              <a:t>Gemensamma begrepp och förståelse för systematiskt arbetsmiljöarbete </a:t>
            </a:r>
          </a:p>
          <a:p>
            <a:r>
              <a:rPr lang="sv-SE" dirty="0"/>
              <a:t>Ökad trygghet i arbetsmiljöansvaret</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14</a:t>
            </a:fld>
            <a:endParaRPr lang="sv-SE"/>
          </a:p>
        </p:txBody>
      </p:sp>
    </p:spTree>
    <p:extLst>
      <p:ext uri="{BB962C8B-B14F-4D97-AF65-F5344CB8AC3E}">
        <p14:creationId xmlns:p14="http://schemas.microsoft.com/office/powerpoint/2010/main" val="332507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Ökad samverkan</a:t>
            </a:r>
          </a:p>
          <a:p>
            <a:r>
              <a:rPr lang="sv-SE" dirty="0"/>
              <a:t>Ökad tydlighet i roller och ansvar för chefer och skyddsombud</a:t>
            </a:r>
          </a:p>
          <a:p>
            <a:r>
              <a:rPr lang="sv-SE" dirty="0"/>
              <a:t>Startar dialog som fortsätter i vardagen</a:t>
            </a:r>
          </a:p>
          <a:p>
            <a:r>
              <a:rPr lang="sv-SE" dirty="0"/>
              <a:t>Gemensamma begrepp och förståelse för systematiskt arbetsmiljöarbete </a:t>
            </a:r>
          </a:p>
          <a:p>
            <a:r>
              <a:rPr lang="sv-SE" dirty="0"/>
              <a:t>Ökad trygghet i arbetsmiljöansvaret</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15</a:t>
            </a:fld>
            <a:endParaRPr lang="sv-SE"/>
          </a:p>
        </p:txBody>
      </p:sp>
    </p:spTree>
    <p:extLst>
      <p:ext uri="{BB962C8B-B14F-4D97-AF65-F5344CB8AC3E}">
        <p14:creationId xmlns:p14="http://schemas.microsoft.com/office/powerpoint/2010/main" val="334730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u="none" kern="1200" dirty="0">
                <a:solidFill>
                  <a:schemeClr val="tx1"/>
                </a:solidFill>
                <a:effectLst/>
                <a:latin typeface="+mn-lt"/>
                <a:ea typeface="+mn-ea"/>
                <a:cs typeface="+mn-cs"/>
              </a:rPr>
              <a:t>Det finns tre rekommendationer för genomförande som parterna enats om:</a:t>
            </a:r>
          </a:p>
          <a:p>
            <a:pPr lvl="0"/>
            <a:endParaRPr lang="sv-SE" sz="1200" u="none" kern="1200" dirty="0">
              <a:solidFill>
                <a:schemeClr val="tx1"/>
              </a:solidFill>
              <a:effectLst/>
              <a:latin typeface="+mn-lt"/>
              <a:ea typeface="+mn-ea"/>
              <a:cs typeface="+mn-cs"/>
            </a:endParaRPr>
          </a:p>
          <a:p>
            <a:pPr lvl="0"/>
            <a:r>
              <a:rPr lang="sv-SE" sz="1200" u="sng" kern="1200" dirty="0">
                <a:solidFill>
                  <a:schemeClr val="tx1"/>
                </a:solidFill>
                <a:effectLst/>
                <a:latin typeface="+mn-lt"/>
                <a:ea typeface="+mn-ea"/>
                <a:cs typeface="+mn-cs"/>
              </a:rPr>
              <a:t>Ta beslut i partssamverkan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bästa är om ett beslut kan tas i samverkan, till exempel i skyddskommitté eller samverkansgrupp, om att Suntarbetslivs arbetsmiljöutbildning ska användas.</a:t>
            </a:r>
          </a:p>
          <a:p>
            <a:r>
              <a:rPr lang="sv-SE" sz="1200" u="none" strike="noStrike"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sv-SE" sz="1200" u="sng" kern="1200" dirty="0">
                <a:solidFill>
                  <a:schemeClr val="tx1"/>
                </a:solidFill>
                <a:effectLst/>
                <a:latin typeface="+mn-lt"/>
                <a:ea typeface="+mn-ea"/>
                <a:cs typeface="+mn-cs"/>
              </a:rPr>
              <a:t>Avsätt tid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Arbetsgivaren behöver avsätta resurser och tillräckligt med tid för utbildningsledarna att planera genomförandet av utbildningen. Då får de också möjlighet att anpassa till lokala behov och förutsättningar så det blir så relevant och handfast som möjligt för deltagarna. Avsätt tid för chefer och skyddsombud så att de kan delta i hela utbildningen.</a:t>
            </a:r>
          </a:p>
          <a:p>
            <a:r>
              <a:rPr lang="sv-SE" sz="1200" kern="1200" dirty="0">
                <a:solidFill>
                  <a:schemeClr val="tx1"/>
                </a:solidFill>
                <a:effectLst/>
                <a:latin typeface="+mn-lt"/>
                <a:ea typeface="+mn-ea"/>
                <a:cs typeface="+mn-cs"/>
              </a:rPr>
              <a:t> </a:t>
            </a:r>
          </a:p>
          <a:p>
            <a:pPr lvl="0"/>
            <a:r>
              <a:rPr lang="sv-SE" sz="1200" u="sng" kern="1200" dirty="0">
                <a:solidFill>
                  <a:schemeClr val="tx1"/>
                </a:solidFill>
                <a:effectLst/>
                <a:latin typeface="+mn-lt"/>
                <a:ea typeface="+mn-ea"/>
                <a:cs typeface="+mn-cs"/>
              </a:rPr>
              <a:t>Jobba i par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rekommenderas att utbildningsledarna jobbar i par, där den ena personen företräder arbetsgivaren och den andre företräder arbetstagarna i det lokala arbetsmiljöarbetet. Det kan t.ex. vara någon från HR tillsammans med ett huvudskyddsombud. </a:t>
            </a:r>
            <a:r>
              <a:rPr lang="sv-SE" sz="1200" b="0" kern="1200" dirty="0">
                <a:solidFill>
                  <a:schemeClr val="tx1"/>
                </a:solidFill>
                <a:effectLst/>
                <a:latin typeface="+mn-lt"/>
                <a:ea typeface="+mn-ea"/>
                <a:cs typeface="+mn-cs"/>
              </a:rPr>
              <a:t>Företagshälsovården kan också involveras </a:t>
            </a:r>
            <a:r>
              <a:rPr lang="sv-SE" sz="1200" kern="1200" dirty="0">
                <a:solidFill>
                  <a:schemeClr val="tx1"/>
                </a:solidFill>
                <a:effectLst/>
                <a:latin typeface="+mn-lt"/>
                <a:ea typeface="+mn-ea"/>
                <a:cs typeface="+mn-cs"/>
              </a:rPr>
              <a:t>som komplement.</a:t>
            </a:r>
          </a:p>
        </p:txBody>
      </p:sp>
      <p:sp>
        <p:nvSpPr>
          <p:cNvPr id="4" name="Platshållare för bildnummer 3"/>
          <p:cNvSpPr>
            <a:spLocks noGrp="1"/>
          </p:cNvSpPr>
          <p:nvPr>
            <p:ph type="sldNum" sz="quarter" idx="5"/>
          </p:nvPr>
        </p:nvSpPr>
        <p:spPr/>
        <p:txBody>
          <a:bodyPr/>
          <a:lstStyle/>
          <a:p>
            <a:fld id="{E71B5D58-1387-4385-A7F0-FA6862C94009}" type="slidenum">
              <a:rPr lang="sv-SE" smtClean="0"/>
              <a:t>16</a:t>
            </a:fld>
            <a:endParaRPr lang="sv-SE"/>
          </a:p>
        </p:txBody>
      </p:sp>
    </p:spTree>
    <p:extLst>
      <p:ext uri="{BB962C8B-B14F-4D97-AF65-F5344CB8AC3E}">
        <p14:creationId xmlns:p14="http://schemas.microsoft.com/office/powerpoint/2010/main" val="11578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Forskning visar att organisationer med låg sjukfrånvaro har gemensamma kännetecken - dessa kallas friskfaktorer. Ett aktivt, systematiskt och långsiktigt arbete med friskfaktorerna i fokus bidrar till en god arbetsmiljö, till att verksamheten utvecklas och till att medarbetarna håller i längden. En av friskfaktorerna är ett </a:t>
            </a:r>
            <a:r>
              <a:rPr lang="sv-SE" b="1" dirty="0"/>
              <a:t>väl fungerande systematiskt arbetsmiljöarbete i vardagen</a:t>
            </a:r>
            <a:r>
              <a:rPr lang="sv-SE" dirty="0"/>
              <a:t>. </a:t>
            </a:r>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346626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få ett </a:t>
            </a:r>
            <a:r>
              <a:rPr lang="sv-SE" b="1" dirty="0"/>
              <a:t>väl fungerande systematiskt arbetsmiljöarbete i vardagen</a:t>
            </a:r>
            <a:r>
              <a:rPr lang="sv-SE" dirty="0"/>
              <a:t> är det viktigt att de som har arbetsmiljöansvar har rätt förutsättningar: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Gemensam bild av hur samverkan sker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1" dirty="0"/>
              <a:t>Hur samverkar chef, skyddsombud och medarbetare kring arbetsmiljö?</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Förståelse för olika roller i arbetsmiljöarbetet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1" dirty="0"/>
              <a:t>Vad gör chefen? Vad gör skyddsombudet?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Kunskap om hur arbetsmiljöarbete görs i praktiken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i="1" dirty="0"/>
              <a:t>Hur gör man i vardagen?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chefen och skyddsombudet får samma kunskap samtidigt skapas en gemensam bas. Det ger goda förutsättningar för samverkan i vardagen kring arbetsmiljöfrågorna. Arbetsmiljöutbildningen för kommun- och regionsektorn fungerar precis så.</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82030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En satsning på sektorns arbetsmiljö</a:t>
            </a:r>
          </a:p>
          <a:p>
            <a:pPr marL="0" indent="0">
              <a:buNone/>
            </a:pPr>
            <a:r>
              <a:rPr lang="sv-SE" dirty="0"/>
              <a:t>Detta är partsorganisationerna som står bakom Suntarbetsliv. </a:t>
            </a:r>
          </a:p>
          <a:p>
            <a:pPr marL="0" indent="0">
              <a:buNone/>
            </a:pPr>
            <a:r>
              <a:rPr lang="sv-SE" dirty="0"/>
              <a:t>Deras gemensamma viljeyttring är att denna arbetsmiljöutbildning ska bli väl använd i hela landet. </a:t>
            </a:r>
          </a:p>
          <a:p>
            <a:pPr marL="0" indent="0">
              <a:buNone/>
            </a:pPr>
            <a:r>
              <a:rPr lang="sv-SE" dirty="0"/>
              <a:t>Utbildningen är en hörnsten i parternas ”Avsiktsförklaring för friskare arbetsplatser i kommuner och landsting” (2016) och även i det nya samverkansavtalet ”Avtal om samverkan och arbetsmiljö” (2017).</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234315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inte filmen startar – här är länk direkt till filmen på YouTube: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https://youtu.be/iCaX4HZRdqE</a:t>
            </a:r>
          </a:p>
        </p:txBody>
      </p:sp>
      <p:sp>
        <p:nvSpPr>
          <p:cNvPr id="4" name="Platshållare för bildnummer 3"/>
          <p:cNvSpPr>
            <a:spLocks noGrp="1"/>
          </p:cNvSpPr>
          <p:nvPr>
            <p:ph type="sldNum" sz="quarter" idx="10"/>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289539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Utbildningen består av sex moduler som handlar om de centrala delarna i det systematiska arbetsmiljöarbetet. </a:t>
            </a:r>
            <a:r>
              <a:rPr lang="sv-SE" sz="1200" kern="1200" dirty="0">
                <a:solidFill>
                  <a:schemeClr val="tx1"/>
                </a:solidFill>
                <a:effectLst/>
                <a:latin typeface="+mn-lt"/>
                <a:ea typeface="+mn-ea"/>
                <a:cs typeface="+mn-cs"/>
              </a:rPr>
              <a:t>Det finns också en uppgift som introduceras i första modulen och följs upp i den sista. Den handlar om att hitta sin roll i arbetsmiljöarbetet på den egna arbetsplatsen.</a:t>
            </a:r>
          </a:p>
        </p:txBody>
      </p:sp>
      <p:sp>
        <p:nvSpPr>
          <p:cNvPr id="4" name="Platshållare för bildnummer 3"/>
          <p:cNvSpPr>
            <a:spLocks noGrp="1"/>
          </p:cNvSpPr>
          <p:nvPr>
            <p:ph type="sldNum" sz="quarter" idx="10"/>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301869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Avsätt en halv dag (fyra timmar) för varje modul inklusive pauser. Effektiv utbildningstid beräknas till tre timmar per modul.</a:t>
            </a:r>
          </a:p>
          <a:p>
            <a:r>
              <a:rPr lang="sv-SE" sz="1200" b="0" kern="1200" dirty="0">
                <a:solidFill>
                  <a:schemeClr val="tx1"/>
                </a:solidFill>
                <a:effectLst/>
                <a:latin typeface="+mn-lt"/>
                <a:ea typeface="+mn-ea"/>
                <a:cs typeface="+mn-cs"/>
              </a:rPr>
              <a:t>En rekommendation är att sprida </a:t>
            </a:r>
            <a:r>
              <a:rPr lang="sv-SE" sz="1200" kern="1200" dirty="0">
                <a:solidFill>
                  <a:schemeClr val="tx1"/>
                </a:solidFill>
                <a:effectLst/>
                <a:latin typeface="+mn-lt"/>
                <a:ea typeface="+mn-ea"/>
                <a:cs typeface="+mn-cs"/>
              </a:rPr>
              <a:t>ut utbildningstillfällena över tid så det finns tid för reflektion inför nästa utbildningsträff.</a:t>
            </a:r>
          </a:p>
        </p:txBody>
      </p:sp>
      <p:sp>
        <p:nvSpPr>
          <p:cNvPr id="4" name="Platshållare för bildnummer 3"/>
          <p:cNvSpPr>
            <a:spLocks noGrp="1"/>
          </p:cNvSpPr>
          <p:nvPr>
            <p:ph type="sldNum" sz="quarter" idx="10"/>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182398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Utbildningsledarna utses lokalt i den egna organisation. Det ger möjlighet att knyta </a:t>
            </a:r>
            <a:r>
              <a:rPr lang="sv-SE" sz="1200" b="0" kern="1200" dirty="0">
                <a:solidFill>
                  <a:schemeClr val="tx1"/>
                </a:solidFill>
                <a:effectLst/>
                <a:latin typeface="+mn-lt"/>
                <a:ea typeface="+mn-ea"/>
                <a:cs typeface="+mn-cs"/>
              </a:rPr>
              <a:t>utbildningen</a:t>
            </a:r>
            <a:r>
              <a:rPr lang="sv-SE" sz="1200" kern="1200" dirty="0">
                <a:solidFill>
                  <a:schemeClr val="tx1"/>
                </a:solidFill>
                <a:effectLst/>
                <a:latin typeface="+mn-lt"/>
                <a:ea typeface="+mn-ea"/>
                <a:cs typeface="+mn-cs"/>
              </a:rPr>
              <a:t> till den lokala verksamheten och de utmaningar som finns </a:t>
            </a:r>
            <a:r>
              <a:rPr lang="sv-SE" sz="1200" b="0" kern="1200" dirty="0">
                <a:solidFill>
                  <a:schemeClr val="tx1"/>
                </a:solidFill>
                <a:effectLst/>
                <a:latin typeface="+mn-lt"/>
                <a:ea typeface="+mn-ea"/>
                <a:cs typeface="+mn-cs"/>
              </a:rPr>
              <a:t>där</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är bra om utbildningsledarna har viss kunskap om systematiskt arbetsmiljöarbete men de behöver inte vara experter. Det viktiga är </a:t>
            </a:r>
            <a:r>
              <a:rPr lang="sv-SE" sz="1200" b="0" kern="1200" dirty="0">
                <a:solidFill>
                  <a:schemeClr val="tx1"/>
                </a:solidFill>
                <a:effectLst/>
                <a:latin typeface="+mn-lt"/>
                <a:ea typeface="+mn-ea"/>
                <a:cs typeface="+mn-cs"/>
              </a:rPr>
              <a:t>ett</a:t>
            </a:r>
            <a:r>
              <a:rPr lang="sv-SE" sz="1200" kern="1200" dirty="0">
                <a:solidFill>
                  <a:schemeClr val="tx1"/>
                </a:solidFill>
                <a:effectLst/>
                <a:latin typeface="+mn-lt"/>
                <a:ea typeface="+mn-ea"/>
                <a:cs typeface="+mn-cs"/>
              </a:rPr>
              <a:t> intresse och </a:t>
            </a:r>
            <a:r>
              <a:rPr lang="sv-SE" sz="1200" b="0" kern="1200" dirty="0">
                <a:solidFill>
                  <a:schemeClr val="tx1"/>
                </a:solidFill>
                <a:effectLst/>
                <a:latin typeface="+mn-lt"/>
                <a:ea typeface="+mn-ea"/>
                <a:cs typeface="+mn-cs"/>
              </a:rPr>
              <a:t>en</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ambition att leda gruppens lärande och koppla utbildningens innehåll till den lokala verksamheten.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En rekommendation är </a:t>
            </a:r>
            <a:r>
              <a:rPr lang="sv-SE" sz="1200" kern="1200" dirty="0">
                <a:solidFill>
                  <a:schemeClr val="tx1"/>
                </a:solidFill>
                <a:effectLst/>
                <a:latin typeface="+mn-lt"/>
                <a:ea typeface="+mn-ea"/>
                <a:cs typeface="+mn-cs"/>
              </a:rPr>
              <a:t>att de lokala utbild­ningsledarna jobbar i par, där den ena personen företräder arbetsgivaren och den andre företräder arbetstagarna i det lokala arbetsmiljöarbetet.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Oavsett om utbildningsledaren är mer eller mindre van att leda en utbildning finns hjälp och stöd. </a:t>
            </a:r>
            <a:r>
              <a:rPr lang="sv-SE" sz="1200" kern="1200" dirty="0">
                <a:solidFill>
                  <a:schemeClr val="tx1"/>
                </a:solidFill>
                <a:effectLst/>
                <a:latin typeface="+mn-lt"/>
                <a:ea typeface="+mn-ea"/>
                <a:cs typeface="+mn-cs"/>
              </a:rPr>
              <a:t>Utbildningsledarna förbereder sig för sin uppgift med hjälp av väglednings­material på sidan </a:t>
            </a:r>
            <a:r>
              <a:rPr lang="sv-SE" sz="1200" u="sng" kern="1200" dirty="0">
                <a:solidFill>
                  <a:schemeClr val="tx1"/>
                </a:solidFill>
                <a:effectLst/>
                <a:latin typeface="+mn-lt"/>
                <a:ea typeface="+mn-ea"/>
                <a:cs typeface="+mn-cs"/>
              </a:rPr>
              <a:t>”För utbildningsledare”</a:t>
            </a:r>
            <a:r>
              <a:rPr lang="sv-SE" sz="1200" kern="1200" dirty="0">
                <a:solidFill>
                  <a:schemeClr val="tx1"/>
                </a:solidFill>
                <a:effectLst/>
                <a:latin typeface="+mn-lt"/>
                <a:ea typeface="+mn-ea"/>
                <a:cs typeface="+mn-cs"/>
              </a:rPr>
              <a:t>.</a:t>
            </a:r>
            <a:r>
              <a:rPr lang="sv-SE" sz="1200" b="1" kern="120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Här</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finns körscheman för varje modul och en stor bank med olika pedagogiska och praktiska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Använd gärna era rutiner, policys och exempel från verksamheten i utbildningen så det blir relevant och igenkännbart för deltagarna.</a:t>
            </a:r>
          </a:p>
        </p:txBody>
      </p:sp>
      <p:sp>
        <p:nvSpPr>
          <p:cNvPr id="4" name="Platshållare för bildnummer 3"/>
          <p:cNvSpPr>
            <a:spLocks noGrp="1"/>
          </p:cNvSpPr>
          <p:nvPr>
            <p:ph type="sldNum" sz="quarter" idx="10"/>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2889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Genom att blanda teori, praktik, reflektion och ta del av hur andra har gjort skapas en tempoväxling i utbildningsflödet. Det blir en variation av text, bild, ljud och egen delaktighet som stimulerar olika </a:t>
            </a:r>
            <a:r>
              <a:rPr lang="sv-SE" sz="1200" kern="1200" dirty="0" err="1">
                <a:solidFill>
                  <a:schemeClr val="tx1"/>
                </a:solidFill>
                <a:effectLst/>
                <a:latin typeface="+mn-lt"/>
                <a:ea typeface="+mn-ea"/>
                <a:cs typeface="+mn-cs"/>
              </a:rPr>
              <a:t>lärstilar</a:t>
            </a:r>
            <a:r>
              <a:rPr lang="sv-SE" sz="1200" kern="1200" dirty="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413097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8868675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130331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373866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122507D-638C-4FBB-B0EC-F22E957A40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130" y="1453420"/>
            <a:ext cx="9379258" cy="3960000"/>
          </a:xfrm>
          <a:prstGeom prst="rect">
            <a:avLst/>
          </a:prstGeom>
          <a:ln>
            <a:noFill/>
          </a:ln>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127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7929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187246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4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 id="2147483719" r:id="rId6"/>
    <p:sldLayoutId id="2147483720" r:id="rId7"/>
    <p:sldLayoutId id="2147483833" r:id="rId8"/>
    <p:sldLayoutId id="2147483649" r:id="rId9"/>
    <p:sldLayoutId id="2147483834" r:id="rId10"/>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uPuH_ZXJ9M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iCaX4HZRdq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61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40159" y="764704"/>
            <a:ext cx="10512425" cy="720725"/>
          </a:xfrm>
        </p:spPr>
        <p:txBody>
          <a:bodyPr/>
          <a:lstStyle/>
          <a:p>
            <a:r>
              <a:rPr lang="sv-SE" dirty="0"/>
              <a:t>Utbildningsmaterial</a:t>
            </a:r>
            <a:endParaRPr lang="sv-SE" dirty="0">
              <a:solidFill>
                <a:srgbClr val="FF0000"/>
              </a:solidFill>
            </a:endParaRPr>
          </a:p>
        </p:txBody>
      </p:sp>
      <p:sp>
        <p:nvSpPr>
          <p:cNvPr id="3" name="Platshållare för innehåll 2"/>
          <p:cNvSpPr>
            <a:spLocks noGrp="1"/>
          </p:cNvSpPr>
          <p:nvPr>
            <p:ph sz="half" idx="4294967295"/>
          </p:nvPr>
        </p:nvSpPr>
        <p:spPr>
          <a:xfrm>
            <a:off x="840159" y="1772816"/>
            <a:ext cx="5154613" cy="3743325"/>
          </a:xfrm>
        </p:spPr>
        <p:txBody>
          <a:bodyPr/>
          <a:lstStyle/>
          <a:p>
            <a:r>
              <a:rPr lang="sv-SE" dirty="0"/>
              <a:t>Alltid uppdaterat innehåll</a:t>
            </a:r>
          </a:p>
          <a:p>
            <a:r>
              <a:rPr lang="sv-SE" dirty="0"/>
              <a:t>Olika pedagogiska grepp skapar en varierad upplevelse</a:t>
            </a:r>
          </a:p>
          <a:p>
            <a:pPr lvl="1"/>
            <a:r>
              <a:rPr lang="sv-SE" dirty="0"/>
              <a:t>Film</a:t>
            </a:r>
          </a:p>
          <a:p>
            <a:pPr lvl="1"/>
            <a:r>
              <a:rPr lang="sv-SE" dirty="0" err="1"/>
              <a:t>Poddinslag</a:t>
            </a:r>
            <a:endParaRPr lang="sv-SE" dirty="0"/>
          </a:p>
          <a:p>
            <a:pPr lvl="1"/>
            <a:r>
              <a:rPr lang="sv-SE" dirty="0"/>
              <a:t>”Så gör andra”</a:t>
            </a:r>
          </a:p>
          <a:p>
            <a:pPr lvl="1"/>
            <a:r>
              <a:rPr lang="sv-SE" dirty="0"/>
              <a:t>Reflektionsfrågor</a:t>
            </a:r>
          </a:p>
          <a:p>
            <a:pPr lvl="1"/>
            <a:r>
              <a:rPr lang="sv-SE" dirty="0"/>
              <a:t>Övningar med </a:t>
            </a:r>
            <a:r>
              <a:rPr lang="sv-SE" dirty="0" err="1"/>
              <a:t>case</a:t>
            </a:r>
            <a:endParaRPr lang="sv-SE" dirty="0"/>
          </a:p>
        </p:txBody>
      </p:sp>
      <p:pic>
        <p:nvPicPr>
          <p:cNvPr id="5" name="Bildobjekt 4">
            <a:extLst>
              <a:ext uri="{FF2B5EF4-FFF2-40B4-BE49-F238E27FC236}">
                <a16:creationId xmlns:a16="http://schemas.microsoft.com/office/drawing/2014/main" id="{0E72D28E-91F0-491F-9E63-123CFD0D0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399" y="1926336"/>
            <a:ext cx="5340096" cy="3005328"/>
          </a:xfrm>
          <a:prstGeom prst="rect">
            <a:avLst/>
          </a:prstGeom>
        </p:spPr>
      </p:pic>
    </p:spTree>
    <p:extLst>
      <p:ext uri="{BB962C8B-B14F-4D97-AF65-F5344CB8AC3E}">
        <p14:creationId xmlns:p14="http://schemas.microsoft.com/office/powerpoint/2010/main" val="325397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a:xfrm>
            <a:off x="983432" y="764704"/>
            <a:ext cx="8788400" cy="720080"/>
          </a:xfrm>
          <a:prstGeom prst="rect">
            <a:avLst/>
          </a:prstGeom>
        </p:spPr>
        <p:txBody>
          <a:bodyPr vert="horz" lIns="91440" tIns="45720" rIns="91440" bIns="45720" rtlCol="0" anchor="t">
            <a:noAutofit/>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r>
              <a:rPr lang="sv-SE" dirty="0"/>
              <a:t>Kunskapsmål</a:t>
            </a:r>
          </a:p>
        </p:txBody>
      </p:sp>
      <p:sp>
        <p:nvSpPr>
          <p:cNvPr id="8" name="Platshållare för text 2"/>
          <p:cNvSpPr txBox="1">
            <a:spLocks/>
          </p:cNvSpPr>
          <p:nvPr/>
        </p:nvSpPr>
        <p:spPr>
          <a:xfrm>
            <a:off x="983432" y="1556793"/>
            <a:ext cx="5976664" cy="3527971"/>
          </a:xfrm>
          <a:prstGeom prst="rect">
            <a:avLst/>
          </a:prstGeom>
        </p:spPr>
        <p:txBody>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dirty="0">
              <a:solidFill>
                <a:srgbClr val="FF0000"/>
              </a:solidFill>
            </a:endParaRPr>
          </a:p>
          <a:p>
            <a:pPr marL="342900" indent="-342900"/>
            <a:r>
              <a:rPr lang="sv-SE" dirty="0"/>
              <a:t>Arbetsmiljölagen </a:t>
            </a:r>
          </a:p>
          <a:p>
            <a:pPr marL="342900" indent="-342900"/>
            <a:r>
              <a:rPr lang="sv-SE" dirty="0"/>
              <a:t>Hälsofrämjande arbetsmiljö </a:t>
            </a:r>
          </a:p>
          <a:p>
            <a:pPr marL="342900" indent="-342900"/>
            <a:r>
              <a:rPr lang="sv-SE" dirty="0"/>
              <a:t>Systematiskt arbetsmiljöarbete i vardagen </a:t>
            </a:r>
          </a:p>
          <a:p>
            <a:pPr marL="342900" indent="-342900"/>
            <a:r>
              <a:rPr lang="sv-SE" dirty="0"/>
              <a:t>Förebygga och hantera risker</a:t>
            </a:r>
          </a:p>
          <a:p>
            <a:pPr marL="342900" indent="-342900"/>
            <a:r>
              <a:rPr lang="sv-SE" dirty="0"/>
              <a:t>Hur chefer, skyddsombud och medarbetare blir involverade och samverkar i det dagliga arbetsmiljöarbetet</a:t>
            </a:r>
          </a:p>
          <a:p>
            <a:pPr marL="342900" indent="-342900"/>
            <a:r>
              <a:rPr lang="sv-SE" dirty="0"/>
              <a:t>Kopplingen mellan arbetsmiljö, verksamhetsutveckling och ekonomi </a:t>
            </a:r>
          </a:p>
        </p:txBody>
      </p:sp>
      <p:graphicFrame>
        <p:nvGraphicFramePr>
          <p:cNvPr id="9" name="Diagram 8"/>
          <p:cNvGraphicFramePr/>
          <p:nvPr>
            <p:extLst>
              <p:ext uri="{D42A27DB-BD31-4B8C-83A1-F6EECF244321}">
                <p14:modId xmlns:p14="http://schemas.microsoft.com/office/powerpoint/2010/main" val="1117993350"/>
              </p:ext>
            </p:extLst>
          </p:nvPr>
        </p:nvGraphicFramePr>
        <p:xfrm>
          <a:off x="6982025" y="2276872"/>
          <a:ext cx="468052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9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4DAFB2-FF7B-4313-BC37-D8BB17424380}"/>
              </a:ext>
            </a:extLst>
          </p:cNvPr>
          <p:cNvSpPr>
            <a:spLocks noGrp="1"/>
          </p:cNvSpPr>
          <p:nvPr>
            <p:ph type="title"/>
          </p:nvPr>
        </p:nvSpPr>
        <p:spPr/>
        <p:txBody>
          <a:bodyPr/>
          <a:lstStyle/>
          <a:p>
            <a:r>
              <a:rPr lang="sv-SE" dirty="0"/>
              <a:t>Andras erfarenheter av utbildningen</a:t>
            </a:r>
          </a:p>
        </p:txBody>
      </p:sp>
      <p:sp>
        <p:nvSpPr>
          <p:cNvPr id="3" name="Platshållare för innehåll 2">
            <a:extLst>
              <a:ext uri="{FF2B5EF4-FFF2-40B4-BE49-F238E27FC236}">
                <a16:creationId xmlns:a16="http://schemas.microsoft.com/office/drawing/2014/main" id="{42A8090C-C47A-4EDF-80A1-58992E45CC1B}"/>
              </a:ext>
            </a:extLst>
          </p:cNvPr>
          <p:cNvSpPr>
            <a:spLocks noGrp="1"/>
          </p:cNvSpPr>
          <p:nvPr>
            <p:ph idx="1"/>
          </p:nvPr>
        </p:nvSpPr>
        <p:spPr/>
        <p:txBody>
          <a:bodyPr/>
          <a:lstStyle/>
          <a:p>
            <a:pPr marL="0" indent="0">
              <a:buNone/>
            </a:pPr>
            <a:r>
              <a:rPr lang="sv-SE" dirty="0">
                <a:hlinkClick r:id="rId3"/>
              </a:rPr>
              <a:t>FILM Vindelns kommun berättar</a:t>
            </a:r>
            <a:endParaRPr lang="sv-SE" dirty="0"/>
          </a:p>
        </p:txBody>
      </p:sp>
    </p:spTree>
    <p:extLst>
      <p:ext uri="{BB962C8B-B14F-4D97-AF65-F5344CB8AC3E}">
        <p14:creationId xmlns:p14="http://schemas.microsoft.com/office/powerpoint/2010/main" val="201066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Effekter av arbetsmiljöutbildningen</a:t>
            </a:r>
            <a:br>
              <a:rPr lang="sv-SE" dirty="0"/>
            </a:br>
            <a:endParaRPr lang="sv-SE" dirty="0"/>
          </a:p>
        </p:txBody>
      </p:sp>
      <p:sp>
        <p:nvSpPr>
          <p:cNvPr id="3" name="Platshållare för innehåll 2"/>
          <p:cNvSpPr>
            <a:spLocks noGrp="1"/>
          </p:cNvSpPr>
          <p:nvPr>
            <p:ph idx="1"/>
          </p:nvPr>
        </p:nvSpPr>
        <p:spPr/>
        <p:txBody>
          <a:bodyPr/>
          <a:lstStyle/>
          <a:p>
            <a:r>
              <a:rPr lang="sv-SE" dirty="0"/>
              <a:t>Startar dialog kring den egna arbetsplatsen/verksamheten som kan fortsätta i vardagen.</a:t>
            </a:r>
          </a:p>
          <a:p>
            <a:r>
              <a:rPr lang="sv-SE" dirty="0"/>
              <a:t>Skapar gemensamma begrepp och förståelse för systematiskt arbetsmiljöarbete på den egna arbetsplatsen.</a:t>
            </a:r>
          </a:p>
          <a:p>
            <a:r>
              <a:rPr lang="sv-SE" dirty="0"/>
              <a:t>Stöd för att arbeta systematiskt med arbetsmiljön.</a:t>
            </a:r>
          </a:p>
          <a:p>
            <a:r>
              <a:rPr lang="sv-SE" dirty="0"/>
              <a:t>Korta steg mellan teori och praktik. </a:t>
            </a:r>
          </a:p>
          <a:p>
            <a:r>
              <a:rPr lang="sv-SE" dirty="0"/>
              <a:t>Ger konkreta verktyg för att undersöka, riskbedöma, åtgärda och följa upp.</a:t>
            </a:r>
          </a:p>
        </p:txBody>
      </p:sp>
    </p:spTree>
    <p:extLst>
      <p:ext uri="{BB962C8B-B14F-4D97-AF65-F5344CB8AC3E}">
        <p14:creationId xmlns:p14="http://schemas.microsoft.com/office/powerpoint/2010/main" val="61676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F919207-1597-4131-9AD9-54078B298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657" y="404664"/>
            <a:ext cx="9030166" cy="5079469"/>
          </a:xfrm>
          <a:prstGeom prst="rect">
            <a:avLst/>
          </a:prstGeom>
        </p:spPr>
      </p:pic>
      <p:sp>
        <p:nvSpPr>
          <p:cNvPr id="3" name="Platshållare för innehåll 2">
            <a:extLst>
              <a:ext uri="{FF2B5EF4-FFF2-40B4-BE49-F238E27FC236}">
                <a16:creationId xmlns:a16="http://schemas.microsoft.com/office/drawing/2014/main" id="{8A9992D6-1F4D-443F-B40F-4BE95024F69B}"/>
              </a:ext>
            </a:extLst>
          </p:cNvPr>
          <p:cNvSpPr>
            <a:spLocks noGrp="1"/>
          </p:cNvSpPr>
          <p:nvPr>
            <p:ph idx="1"/>
          </p:nvPr>
        </p:nvSpPr>
        <p:spPr>
          <a:xfrm>
            <a:off x="2135560" y="1075048"/>
            <a:ext cx="10513168" cy="3744416"/>
          </a:xfrm>
        </p:spPr>
        <p:txBody>
          <a:bodyPr/>
          <a:lstStyle/>
          <a:p>
            <a:pPr marL="0" indent="0" algn="ctr">
              <a:buNone/>
            </a:pPr>
            <a:r>
              <a:rPr lang="sv-SE" sz="3200" dirty="0"/>
              <a:t>Min upplevelse är</a:t>
            </a:r>
            <a:br>
              <a:rPr lang="sv-SE" sz="3200" dirty="0"/>
            </a:br>
            <a:r>
              <a:rPr lang="sv-SE" sz="3200" dirty="0"/>
              <a:t>att de som gått utbildningen</a:t>
            </a:r>
            <a:br>
              <a:rPr lang="sv-SE" sz="3200" dirty="0"/>
            </a:br>
            <a:r>
              <a:rPr lang="sv-SE" sz="3200" dirty="0"/>
              <a:t>blivit väldigt inspirerade och</a:t>
            </a:r>
            <a:br>
              <a:rPr lang="sv-SE" sz="3200" dirty="0"/>
            </a:br>
            <a:r>
              <a:rPr lang="sv-SE" sz="3200" dirty="0"/>
              <a:t>förstår att arbetsmiljöarbete är</a:t>
            </a:r>
            <a:br>
              <a:rPr lang="sv-SE" sz="3200" dirty="0"/>
            </a:br>
            <a:r>
              <a:rPr lang="sv-SE" sz="3200" dirty="0"/>
              <a:t>något man gör tillsammans.</a:t>
            </a:r>
          </a:p>
        </p:txBody>
      </p:sp>
      <p:sp>
        <p:nvSpPr>
          <p:cNvPr id="6" name="Rektangel 5">
            <a:extLst>
              <a:ext uri="{FF2B5EF4-FFF2-40B4-BE49-F238E27FC236}">
                <a16:creationId xmlns:a16="http://schemas.microsoft.com/office/drawing/2014/main" id="{25D9339C-A153-4A96-B542-DD8E25DA6C55}"/>
              </a:ext>
            </a:extLst>
          </p:cNvPr>
          <p:cNvSpPr/>
          <p:nvPr/>
        </p:nvSpPr>
        <p:spPr>
          <a:xfrm>
            <a:off x="846340" y="4653136"/>
            <a:ext cx="3738331" cy="830997"/>
          </a:xfrm>
          <a:prstGeom prst="rect">
            <a:avLst/>
          </a:prstGeom>
        </p:spPr>
        <p:txBody>
          <a:bodyPr wrap="none">
            <a:spAutoFit/>
          </a:bodyPr>
          <a:lstStyle/>
          <a:p>
            <a:r>
              <a:rPr lang="sv-SE" sz="2400" i="1" dirty="0"/>
              <a:t>Jenny Hjelte</a:t>
            </a:r>
          </a:p>
          <a:p>
            <a:r>
              <a:rPr lang="sv-SE" sz="2400" i="1" dirty="0"/>
              <a:t>skyddsombud för Kommunal</a:t>
            </a:r>
          </a:p>
        </p:txBody>
      </p:sp>
    </p:spTree>
    <p:extLst>
      <p:ext uri="{BB962C8B-B14F-4D97-AF65-F5344CB8AC3E}">
        <p14:creationId xmlns:p14="http://schemas.microsoft.com/office/powerpoint/2010/main" val="160233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F919207-1597-4131-9AD9-54078B298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1" y="260648"/>
            <a:ext cx="9639182" cy="4896544"/>
          </a:xfrm>
          <a:prstGeom prst="rect">
            <a:avLst/>
          </a:prstGeom>
        </p:spPr>
      </p:pic>
      <p:sp>
        <p:nvSpPr>
          <p:cNvPr id="3" name="Platshållare för innehåll 2">
            <a:extLst>
              <a:ext uri="{FF2B5EF4-FFF2-40B4-BE49-F238E27FC236}">
                <a16:creationId xmlns:a16="http://schemas.microsoft.com/office/drawing/2014/main" id="{8A9992D6-1F4D-443F-B40F-4BE95024F69B}"/>
              </a:ext>
            </a:extLst>
          </p:cNvPr>
          <p:cNvSpPr>
            <a:spLocks noGrp="1"/>
          </p:cNvSpPr>
          <p:nvPr>
            <p:ph idx="1"/>
          </p:nvPr>
        </p:nvSpPr>
        <p:spPr>
          <a:xfrm>
            <a:off x="3354283" y="1052736"/>
            <a:ext cx="7684462" cy="3744416"/>
          </a:xfrm>
        </p:spPr>
        <p:txBody>
          <a:bodyPr/>
          <a:lstStyle/>
          <a:p>
            <a:pPr marL="0" indent="0" algn="ctr">
              <a:buNone/>
            </a:pPr>
            <a:r>
              <a:rPr lang="sv-SE" sz="3200" dirty="0"/>
              <a:t>Nu känner jag att det går</a:t>
            </a:r>
          </a:p>
          <a:p>
            <a:pPr marL="0" indent="0" algn="ctr">
              <a:buNone/>
            </a:pPr>
            <a:r>
              <a:rPr lang="sv-SE" sz="3200" dirty="0"/>
              <a:t>att jobba fram en förändring,</a:t>
            </a:r>
          </a:p>
          <a:p>
            <a:pPr marL="0" indent="0" algn="ctr">
              <a:buNone/>
            </a:pPr>
            <a:r>
              <a:rPr lang="sv-SE" sz="3200" dirty="0"/>
              <a:t>tillsammans med skyddsombud</a:t>
            </a:r>
          </a:p>
          <a:p>
            <a:pPr marL="0" indent="0" algn="ctr">
              <a:buNone/>
            </a:pPr>
            <a:r>
              <a:rPr lang="sv-SE" sz="3200" dirty="0"/>
              <a:t>och medarbetare på min avdelning.</a:t>
            </a:r>
          </a:p>
        </p:txBody>
      </p:sp>
      <p:sp>
        <p:nvSpPr>
          <p:cNvPr id="6" name="Rektangel 5">
            <a:extLst>
              <a:ext uri="{FF2B5EF4-FFF2-40B4-BE49-F238E27FC236}">
                <a16:creationId xmlns:a16="http://schemas.microsoft.com/office/drawing/2014/main" id="{25D9339C-A153-4A96-B542-DD8E25DA6C55}"/>
              </a:ext>
            </a:extLst>
          </p:cNvPr>
          <p:cNvSpPr/>
          <p:nvPr/>
        </p:nvSpPr>
        <p:spPr>
          <a:xfrm>
            <a:off x="695400" y="4206128"/>
            <a:ext cx="4300088" cy="830997"/>
          </a:xfrm>
          <a:prstGeom prst="rect">
            <a:avLst/>
          </a:prstGeom>
        </p:spPr>
        <p:txBody>
          <a:bodyPr wrap="none">
            <a:spAutoFit/>
          </a:bodyPr>
          <a:lstStyle/>
          <a:p>
            <a:r>
              <a:rPr lang="sv-SE" sz="2400" i="1" dirty="0"/>
              <a:t>Sofia Johansson</a:t>
            </a:r>
          </a:p>
          <a:p>
            <a:r>
              <a:rPr lang="sv-SE" sz="2400" i="1" dirty="0"/>
              <a:t>Enhetschef </a:t>
            </a:r>
            <a:r>
              <a:rPr lang="sv-SE" sz="2400" i="1" dirty="0" err="1"/>
              <a:t>Kullbergska</a:t>
            </a:r>
            <a:r>
              <a:rPr lang="sv-SE" sz="2400" i="1" dirty="0"/>
              <a:t> sjukhuset</a:t>
            </a:r>
          </a:p>
        </p:txBody>
      </p:sp>
    </p:spTree>
    <p:extLst>
      <p:ext uri="{BB962C8B-B14F-4D97-AF65-F5344CB8AC3E}">
        <p14:creationId xmlns:p14="http://schemas.microsoft.com/office/powerpoint/2010/main" val="48355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2BB7201-C042-4107-9BD8-6DB6929998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7384"/>
            <a:ext cx="12191999" cy="6885384"/>
          </a:xfrm>
          <a:prstGeom prst="rect">
            <a:avLst/>
          </a:prstGeom>
        </p:spPr>
      </p:pic>
      <p:sp>
        <p:nvSpPr>
          <p:cNvPr id="8" name="Rektangel 7">
            <a:extLst>
              <a:ext uri="{FF2B5EF4-FFF2-40B4-BE49-F238E27FC236}">
                <a16:creationId xmlns:a16="http://schemas.microsoft.com/office/drawing/2014/main" id="{744793DF-F724-461D-861D-D7DEC84D4AC7}"/>
              </a:ext>
            </a:extLst>
          </p:cNvPr>
          <p:cNvSpPr/>
          <p:nvPr/>
        </p:nvSpPr>
        <p:spPr>
          <a:xfrm>
            <a:off x="391854" y="2427987"/>
            <a:ext cx="3092946" cy="1631216"/>
          </a:xfrm>
          <a:prstGeom prst="rect">
            <a:avLst/>
          </a:prstGeom>
        </p:spPr>
        <p:txBody>
          <a:bodyPr wrap="square">
            <a:spAutoFit/>
          </a:bodyPr>
          <a:lstStyle/>
          <a:p>
            <a:pPr lvl="0" algn="ctr"/>
            <a:r>
              <a:rPr lang="sv-SE" sz="4400" b="1" dirty="0">
                <a:solidFill>
                  <a:schemeClr val="accent1"/>
                </a:solidFill>
              </a:rPr>
              <a:t>1</a:t>
            </a:r>
          </a:p>
          <a:p>
            <a:pPr lvl="0" algn="ctr"/>
            <a:r>
              <a:rPr lang="sv-SE" sz="2800" b="1" dirty="0"/>
              <a:t>Ta beslut i samverkan</a:t>
            </a:r>
          </a:p>
        </p:txBody>
      </p:sp>
      <p:pic>
        <p:nvPicPr>
          <p:cNvPr id="10" name="Bildobjekt 9">
            <a:extLst>
              <a:ext uri="{FF2B5EF4-FFF2-40B4-BE49-F238E27FC236}">
                <a16:creationId xmlns:a16="http://schemas.microsoft.com/office/drawing/2014/main" id="{EEACB465-6FA0-4E78-9DBF-8D8C07ABE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8304">
            <a:off x="9020279" y="3757644"/>
            <a:ext cx="574927" cy="615273"/>
          </a:xfrm>
          <a:prstGeom prst="rect">
            <a:avLst/>
          </a:prstGeom>
        </p:spPr>
      </p:pic>
      <p:sp>
        <p:nvSpPr>
          <p:cNvPr id="11" name="Rektangel 10">
            <a:extLst>
              <a:ext uri="{FF2B5EF4-FFF2-40B4-BE49-F238E27FC236}">
                <a16:creationId xmlns:a16="http://schemas.microsoft.com/office/drawing/2014/main" id="{EEEC4852-E3F9-4A00-819A-0719DFF9DB06}"/>
              </a:ext>
            </a:extLst>
          </p:cNvPr>
          <p:cNvSpPr/>
          <p:nvPr/>
        </p:nvSpPr>
        <p:spPr>
          <a:xfrm>
            <a:off x="2855640" y="2427987"/>
            <a:ext cx="3446244" cy="1200329"/>
          </a:xfrm>
          <a:prstGeom prst="rect">
            <a:avLst/>
          </a:prstGeom>
        </p:spPr>
        <p:txBody>
          <a:bodyPr wrap="square">
            <a:spAutoFit/>
          </a:bodyPr>
          <a:lstStyle/>
          <a:p>
            <a:pPr algn="ctr"/>
            <a:r>
              <a:rPr lang="sv-SE" sz="4400" b="1" dirty="0">
                <a:solidFill>
                  <a:schemeClr val="accent1"/>
                </a:solidFill>
              </a:rPr>
              <a:t>2</a:t>
            </a:r>
          </a:p>
          <a:p>
            <a:pPr lvl="0" algn="ctr"/>
            <a:r>
              <a:rPr lang="sv-SE" sz="2800" b="1" dirty="0"/>
              <a:t>Avsätt tid</a:t>
            </a:r>
          </a:p>
        </p:txBody>
      </p:sp>
      <p:sp>
        <p:nvSpPr>
          <p:cNvPr id="12" name="Rektangel 11">
            <a:extLst>
              <a:ext uri="{FF2B5EF4-FFF2-40B4-BE49-F238E27FC236}">
                <a16:creationId xmlns:a16="http://schemas.microsoft.com/office/drawing/2014/main" id="{82B92268-197D-4499-9AA6-95F7A594CAE5}"/>
              </a:ext>
            </a:extLst>
          </p:cNvPr>
          <p:cNvSpPr/>
          <p:nvPr/>
        </p:nvSpPr>
        <p:spPr>
          <a:xfrm>
            <a:off x="5738238" y="2430989"/>
            <a:ext cx="2631664" cy="1477328"/>
          </a:xfrm>
          <a:prstGeom prst="rect">
            <a:avLst/>
          </a:prstGeom>
        </p:spPr>
        <p:txBody>
          <a:bodyPr wrap="square">
            <a:spAutoFit/>
          </a:bodyPr>
          <a:lstStyle/>
          <a:p>
            <a:pPr algn="ctr"/>
            <a:r>
              <a:rPr lang="sv-SE" sz="4400" b="1" dirty="0">
                <a:solidFill>
                  <a:schemeClr val="accent1"/>
                </a:solidFill>
              </a:rPr>
              <a:t>3</a:t>
            </a:r>
          </a:p>
          <a:p>
            <a:pPr algn="ctr"/>
            <a:r>
              <a:rPr lang="sv-SE" sz="2800" b="1" dirty="0"/>
              <a:t>Jobba i par</a:t>
            </a:r>
          </a:p>
          <a:p>
            <a:pPr lvl="0" algn="ctr"/>
            <a:endParaRPr lang="sv-SE" b="1" dirty="0"/>
          </a:p>
        </p:txBody>
      </p:sp>
      <p:sp>
        <p:nvSpPr>
          <p:cNvPr id="13" name="Rubrik 1">
            <a:extLst>
              <a:ext uri="{FF2B5EF4-FFF2-40B4-BE49-F238E27FC236}">
                <a16:creationId xmlns:a16="http://schemas.microsoft.com/office/drawing/2014/main" id="{F849C65E-75D9-4050-B9C1-9B3D8AB5AE2D}"/>
              </a:ext>
            </a:extLst>
          </p:cNvPr>
          <p:cNvSpPr txBox="1">
            <a:spLocks/>
          </p:cNvSpPr>
          <p:nvPr/>
        </p:nvSpPr>
        <p:spPr>
          <a:xfrm>
            <a:off x="1045300" y="764704"/>
            <a:ext cx="10513168"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r>
              <a:rPr lang="sv-SE" dirty="0"/>
              <a:t>Kom igång så här!</a:t>
            </a:r>
            <a:br>
              <a:rPr lang="sv-SE" dirty="0"/>
            </a:br>
            <a:endParaRPr lang="sv-SE" dirty="0"/>
          </a:p>
        </p:txBody>
      </p:sp>
    </p:spTree>
    <p:extLst>
      <p:ext uri="{BB962C8B-B14F-4D97-AF65-F5344CB8AC3E}">
        <p14:creationId xmlns:p14="http://schemas.microsoft.com/office/powerpoint/2010/main" val="41021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73CA966-38AA-4788-B563-31059F22D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92038">
            <a:off x="3088180" y="420894"/>
            <a:ext cx="784035" cy="1820277"/>
          </a:xfrm>
          <a:prstGeom prst="rect">
            <a:avLst/>
          </a:prstGeom>
        </p:spPr>
      </p:pic>
      <p:pic>
        <p:nvPicPr>
          <p:cNvPr id="3" name="Bildobjekt 2">
            <a:extLst>
              <a:ext uri="{FF2B5EF4-FFF2-40B4-BE49-F238E27FC236}">
                <a16:creationId xmlns:a16="http://schemas.microsoft.com/office/drawing/2014/main" id="{473BE47B-9CEA-4686-8A56-37C7BC19C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 y="0"/>
            <a:ext cx="12188560" cy="6858000"/>
          </a:xfrm>
          <a:prstGeom prst="rect">
            <a:avLst/>
          </a:prstGeom>
        </p:spPr>
      </p:pic>
    </p:spTree>
    <p:extLst>
      <p:ext uri="{BB962C8B-B14F-4D97-AF65-F5344CB8AC3E}">
        <p14:creationId xmlns:p14="http://schemas.microsoft.com/office/powerpoint/2010/main" val="33850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1000"/>
                            </p:stCondLst>
                            <p:childTnLst>
                              <p:par>
                                <p:cTn id="8" presetID="26" presetClass="emph" presetSubtype="0" fill="hold" nodeType="afterEffect">
                                  <p:stCondLst>
                                    <p:cond delay="1000"/>
                                  </p:stCondLst>
                                  <p:childTnLst>
                                    <p:animEffect transition="out" filter="fade">
                                      <p:cBhvr>
                                        <p:cTn id="9" dur="1000" tmFilter="0, 0; .2, .5; .8, .5; 1, 0"/>
                                        <p:tgtEl>
                                          <p:spTgt spid="11"/>
                                        </p:tgtEl>
                                      </p:cBhvr>
                                    </p:animEffect>
                                    <p:animScale>
                                      <p:cBhvr>
                                        <p:cTn id="10"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D2D7AE8-533C-4634-944F-5346D55AA5A6}"/>
              </a:ext>
            </a:extLst>
          </p:cNvPr>
          <p:cNvGraphicFramePr/>
          <p:nvPr/>
        </p:nvGraphicFramePr>
        <p:xfrm>
          <a:off x="-600744" y="11552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B679D54-DEA4-42C9-8920-18159511C79D}"/>
              </a:ext>
            </a:extLst>
          </p:cNvPr>
          <p:cNvGraphicFramePr/>
          <p:nvPr/>
        </p:nvGraphicFramePr>
        <p:xfrm>
          <a:off x="4727848" y="1178685"/>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ruta 3">
            <a:extLst>
              <a:ext uri="{FF2B5EF4-FFF2-40B4-BE49-F238E27FC236}">
                <a16:creationId xmlns:a16="http://schemas.microsoft.com/office/drawing/2014/main" id="{CC6A1AD9-BACA-4AEB-84DD-87F99ECE6D87}"/>
              </a:ext>
            </a:extLst>
          </p:cNvPr>
          <p:cNvSpPr txBox="1"/>
          <p:nvPr/>
        </p:nvSpPr>
        <p:spPr>
          <a:xfrm>
            <a:off x="1739516" y="284133"/>
            <a:ext cx="8712968" cy="461665"/>
          </a:xfrm>
          <a:prstGeom prst="rect">
            <a:avLst/>
          </a:prstGeom>
          <a:noFill/>
        </p:spPr>
        <p:txBody>
          <a:bodyPr wrap="square" rtlCol="0">
            <a:spAutoFit/>
          </a:bodyPr>
          <a:lstStyle/>
          <a:p>
            <a:r>
              <a:rPr lang="sv-SE" sz="2400" b="1" dirty="0"/>
              <a:t>Friskfaktorerna</a:t>
            </a:r>
            <a:r>
              <a:rPr lang="sv-SE" sz="2400" dirty="0"/>
              <a:t> – kännetecknar organisationer med låg sjukfrånvaro</a:t>
            </a:r>
          </a:p>
        </p:txBody>
      </p:sp>
      <p:sp>
        <p:nvSpPr>
          <p:cNvPr id="5" name="Pil: höger 4">
            <a:extLst>
              <a:ext uri="{FF2B5EF4-FFF2-40B4-BE49-F238E27FC236}">
                <a16:creationId xmlns:a16="http://schemas.microsoft.com/office/drawing/2014/main" id="{CADEE6B9-3509-49F8-BF21-9C21BBA176EB}"/>
              </a:ext>
            </a:extLst>
          </p:cNvPr>
          <p:cNvSpPr/>
          <p:nvPr/>
        </p:nvSpPr>
        <p:spPr>
          <a:xfrm>
            <a:off x="263352" y="5493747"/>
            <a:ext cx="100811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6184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767177-A484-4CB8-BCFA-30A2B26AD0DE}"/>
              </a:ext>
            </a:extLst>
          </p:cNvPr>
          <p:cNvSpPr>
            <a:spLocks noGrp="1"/>
          </p:cNvSpPr>
          <p:nvPr>
            <p:ph type="title"/>
          </p:nvPr>
        </p:nvSpPr>
        <p:spPr/>
        <p:txBody>
          <a:bodyPr/>
          <a:lstStyle/>
          <a:p>
            <a:r>
              <a:rPr lang="sv-SE" dirty="0"/>
              <a:t>Rätt förutsättningar</a:t>
            </a:r>
          </a:p>
        </p:txBody>
      </p:sp>
      <p:sp>
        <p:nvSpPr>
          <p:cNvPr id="3" name="Platshållare för innehåll 2">
            <a:extLst>
              <a:ext uri="{FF2B5EF4-FFF2-40B4-BE49-F238E27FC236}">
                <a16:creationId xmlns:a16="http://schemas.microsoft.com/office/drawing/2014/main" id="{B89F7771-78D1-4182-9374-ED0414D42E13}"/>
              </a:ext>
            </a:extLst>
          </p:cNvPr>
          <p:cNvSpPr>
            <a:spLocks noGrp="1"/>
          </p:cNvSpPr>
          <p:nvPr>
            <p:ph idx="1"/>
          </p:nvPr>
        </p:nvSpPr>
        <p:spPr/>
        <p:txBody>
          <a:bodyPr/>
          <a:lstStyle/>
          <a:p>
            <a:pPr marL="0" indent="0">
              <a:buNone/>
            </a:pPr>
            <a:r>
              <a:rPr lang="sv-SE" dirty="0"/>
              <a:t>Rätt förutsättningar för att kunna ta arbetsmiljöansvar:</a:t>
            </a:r>
          </a:p>
          <a:p>
            <a:r>
              <a:rPr lang="sv-SE" dirty="0"/>
              <a:t>Gemensam bild av hur samverkan sker</a:t>
            </a:r>
          </a:p>
          <a:p>
            <a:r>
              <a:rPr lang="sv-SE" dirty="0"/>
              <a:t>Förståelse för olika roller i arbetsmiljöarbetet</a:t>
            </a:r>
          </a:p>
          <a:p>
            <a:r>
              <a:rPr lang="sv-SE" dirty="0"/>
              <a:t>Kunskap om hur arbetsmiljöarbete görs i praktiken</a:t>
            </a:r>
          </a:p>
        </p:txBody>
      </p:sp>
    </p:spTree>
    <p:extLst>
      <p:ext uri="{BB962C8B-B14F-4D97-AF65-F5344CB8AC3E}">
        <p14:creationId xmlns:p14="http://schemas.microsoft.com/office/powerpoint/2010/main" val="390985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0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282595F-CAF1-42B5-B987-D93E75B5C3D9}"/>
              </a:ext>
            </a:extLst>
          </p:cNvPr>
          <p:cNvSpPr>
            <a:spLocks noGrp="1"/>
          </p:cNvSpPr>
          <p:nvPr>
            <p:ph type="title"/>
          </p:nvPr>
        </p:nvSpPr>
        <p:spPr/>
        <p:txBody>
          <a:bodyPr/>
          <a:lstStyle/>
          <a:p>
            <a:r>
              <a:rPr lang="sv-SE" dirty="0"/>
              <a:t>Trailer</a:t>
            </a:r>
          </a:p>
        </p:txBody>
      </p:sp>
      <p:sp>
        <p:nvSpPr>
          <p:cNvPr id="7" name="Platshållare för innehåll 6">
            <a:extLst>
              <a:ext uri="{FF2B5EF4-FFF2-40B4-BE49-F238E27FC236}">
                <a16:creationId xmlns:a16="http://schemas.microsoft.com/office/drawing/2014/main" id="{4E1B4BE3-6E4F-4732-AB53-74851C43EB80}"/>
              </a:ext>
            </a:extLst>
          </p:cNvPr>
          <p:cNvSpPr>
            <a:spLocks noGrp="1"/>
          </p:cNvSpPr>
          <p:nvPr>
            <p:ph idx="1"/>
          </p:nvPr>
        </p:nvSpPr>
        <p:spPr/>
        <p:txBody>
          <a:bodyPr/>
          <a:lstStyle/>
          <a:p>
            <a:pPr marL="0" indent="0">
              <a:buNone/>
            </a:pPr>
            <a:r>
              <a:rPr lang="sv-SE" dirty="0">
                <a:hlinkClick r:id="rId3"/>
              </a:rPr>
              <a:t>FILM trailer för arbetsmiljöutbildningen</a:t>
            </a:r>
            <a:endParaRPr lang="sv-SE" dirty="0"/>
          </a:p>
        </p:txBody>
      </p:sp>
    </p:spTree>
    <p:extLst>
      <p:ext uri="{BB962C8B-B14F-4D97-AF65-F5344CB8AC3E}">
        <p14:creationId xmlns:p14="http://schemas.microsoft.com/office/powerpoint/2010/main" val="350234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1F3F23C-4144-4B53-A15C-78E5E26FE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570" y="404664"/>
            <a:ext cx="9728859" cy="4857339"/>
          </a:xfrm>
          <a:prstGeom prst="rect">
            <a:avLst/>
          </a:prstGeom>
        </p:spPr>
      </p:pic>
    </p:spTree>
    <p:extLst>
      <p:ext uri="{BB962C8B-B14F-4D97-AF65-F5344CB8AC3E}">
        <p14:creationId xmlns:p14="http://schemas.microsoft.com/office/powerpoint/2010/main" val="346808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Tid</a:t>
            </a:r>
          </a:p>
        </p:txBody>
      </p:sp>
      <p:sp>
        <p:nvSpPr>
          <p:cNvPr id="3" name="Platshållare för innehåll 2"/>
          <p:cNvSpPr>
            <a:spLocks noGrp="1"/>
          </p:cNvSpPr>
          <p:nvPr>
            <p:ph idx="1"/>
          </p:nvPr>
        </p:nvSpPr>
        <p:spPr>
          <a:xfrm>
            <a:off x="839416" y="1772816"/>
            <a:ext cx="4968552" cy="3744416"/>
          </a:xfrm>
        </p:spPr>
        <p:txBody>
          <a:bodyPr/>
          <a:lstStyle/>
          <a:p>
            <a:r>
              <a:rPr lang="sv-SE" dirty="0"/>
              <a:t>Sex halvdagar eller tre heldagar</a:t>
            </a:r>
          </a:p>
          <a:p>
            <a:r>
              <a:rPr lang="sv-SE" dirty="0"/>
              <a:t>Rekommendation: dela upp tillfällena över en tidsperiod (4-6 mån)</a:t>
            </a:r>
          </a:p>
          <a:p>
            <a:endParaRPr lang="sv-SE" dirty="0"/>
          </a:p>
        </p:txBody>
      </p:sp>
      <p:pic>
        <p:nvPicPr>
          <p:cNvPr id="7" name="Bildobjekt 6">
            <a:extLst>
              <a:ext uri="{FF2B5EF4-FFF2-40B4-BE49-F238E27FC236}">
                <a16:creationId xmlns:a16="http://schemas.microsoft.com/office/drawing/2014/main" id="{F4135082-9A45-442F-A466-91897E23C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339" y="1926336"/>
            <a:ext cx="5340096" cy="3005328"/>
          </a:xfrm>
          <a:prstGeom prst="rect">
            <a:avLst/>
          </a:prstGeom>
        </p:spPr>
      </p:pic>
    </p:spTree>
    <p:extLst>
      <p:ext uri="{BB962C8B-B14F-4D97-AF65-F5344CB8AC3E}">
        <p14:creationId xmlns:p14="http://schemas.microsoft.com/office/powerpoint/2010/main" val="32956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Utbildningsledare</a:t>
            </a:r>
          </a:p>
        </p:txBody>
      </p:sp>
      <p:sp>
        <p:nvSpPr>
          <p:cNvPr id="3" name="Platshållare för innehåll 2"/>
          <p:cNvSpPr>
            <a:spLocks noGrp="1"/>
          </p:cNvSpPr>
          <p:nvPr>
            <p:ph idx="1"/>
          </p:nvPr>
        </p:nvSpPr>
        <p:spPr>
          <a:xfrm>
            <a:off x="839416" y="1772816"/>
            <a:ext cx="3068356" cy="3744416"/>
          </a:xfrm>
        </p:spPr>
        <p:txBody>
          <a:bodyPr/>
          <a:lstStyle/>
          <a:p>
            <a:r>
              <a:rPr lang="sv-SE" dirty="0"/>
              <a:t>Lokalt utsedda utbildningsledare</a:t>
            </a:r>
          </a:p>
          <a:p>
            <a:r>
              <a:rPr lang="sv-SE" dirty="0"/>
              <a:t>Jobba gärna i par med både arbetsgivar- och arbetstagarsida representerad</a:t>
            </a:r>
          </a:p>
          <a:p>
            <a:r>
              <a:rPr lang="sv-SE" dirty="0"/>
              <a:t>Omfattande vägledningsmaterial till stöd</a:t>
            </a:r>
          </a:p>
          <a:p>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92" y="1916832"/>
            <a:ext cx="7248128" cy="3299244"/>
          </a:xfrm>
          <a:prstGeom prst="rect">
            <a:avLst/>
          </a:prstGeom>
        </p:spPr>
      </p:pic>
    </p:spTree>
    <p:extLst>
      <p:ext uri="{BB962C8B-B14F-4D97-AF65-F5344CB8AC3E}">
        <p14:creationId xmlns:p14="http://schemas.microsoft.com/office/powerpoint/2010/main" val="1469531879"/>
      </p:ext>
    </p:extLst>
  </p:cSld>
  <p:clrMapOvr>
    <a:masterClrMapping/>
  </p:clrMapOvr>
</p:sld>
</file>

<file path=ppt/theme/theme1.xml><?xml version="1.0" encoding="utf-8"?>
<a:theme xmlns:a="http://schemas.openxmlformats.org/drawingml/2006/main" name="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F299C72-55E3-4084-9655-50917028DEE9}" vid="{82EF19D8-63FA-45B2-9F0F-1ACB989B5B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SA_presentation_widescreen_v2</Template>
  <TotalTime>0</TotalTime>
  <Words>1213</Words>
  <Application>Microsoft Office PowerPoint</Application>
  <PresentationFormat>Bredbild</PresentationFormat>
  <Paragraphs>143</Paragraphs>
  <Slides>17</Slides>
  <Notes>15</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Suntarbetsliv</vt:lpstr>
      <vt:lpstr>PowerPoint-presentation</vt:lpstr>
      <vt:lpstr>PowerPoint-presentation</vt:lpstr>
      <vt:lpstr>PowerPoint-presentation</vt:lpstr>
      <vt:lpstr>Rätt förutsättningar</vt:lpstr>
      <vt:lpstr>PowerPoint-presentation</vt:lpstr>
      <vt:lpstr>Trailer</vt:lpstr>
      <vt:lpstr>PowerPoint-presentation</vt:lpstr>
      <vt:lpstr>Tid</vt:lpstr>
      <vt:lpstr>Utbildningsledare</vt:lpstr>
      <vt:lpstr>Utbildningsmaterial</vt:lpstr>
      <vt:lpstr>PowerPoint-presentation</vt:lpstr>
      <vt:lpstr>Andras erfarenheter av utbildningen</vt:lpstr>
      <vt:lpstr>Effekter av arbetsmiljöutbildningen </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2018-11-12T14:28:04Z</dcterms:created>
  <dcterms:modified xsi:type="dcterms:W3CDTF">2020-02-04T13:57:08Z</dcterms:modified>
</cp:coreProperties>
</file>